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7" r:id="rId3"/>
    <p:sldId id="261" r:id="rId4"/>
    <p:sldId id="257" r:id="rId5"/>
    <p:sldId id="262" r:id="rId6"/>
    <p:sldId id="258" r:id="rId7"/>
    <p:sldId id="259" r:id="rId8"/>
    <p:sldId id="272" r:id="rId9"/>
    <p:sldId id="280" r:id="rId10"/>
    <p:sldId id="269" r:id="rId11"/>
    <p:sldId id="281" r:id="rId12"/>
    <p:sldId id="282" r:id="rId13"/>
    <p:sldId id="284" r:id="rId14"/>
    <p:sldId id="270" r:id="rId15"/>
    <p:sldId id="278" r:id="rId16"/>
    <p:sldId id="266" r:id="rId17"/>
    <p:sldId id="267" r:id="rId18"/>
    <p:sldId id="268" r:id="rId19"/>
    <p:sldId id="271" r:id="rId20"/>
    <p:sldId id="263" r:id="rId21"/>
    <p:sldId id="264" r:id="rId22"/>
    <p:sldId id="260" r:id="rId23"/>
    <p:sldId id="265" r:id="rId24"/>
    <p:sldId id="273" r:id="rId25"/>
    <p:sldId id="274" r:id="rId26"/>
    <p:sldId id="283" r:id="rId27"/>
    <p:sldId id="279" r:id="rId28"/>
    <p:sldId id="275" r:id="rId29"/>
    <p:sldId id="27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0" d="100"/>
          <a:sy n="60" d="100"/>
        </p:scale>
        <p:origin x="75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E93273-DD2D-4944-8DC2-85C6B34F6CD9}" type="datetimeFigureOut">
              <a:rPr lang="en-CA" smtClean="0"/>
              <a:t>2023-11-30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3EBDD7-04EB-4A1B-BE88-B7566AE76C72}" type="slidenum">
              <a:rPr lang="en-CA" smtClean="0"/>
              <a:t>‹#›</a:t>
            </a:fld>
            <a:endParaRPr lang="en-CA"/>
          </a:p>
        </p:txBody>
      </p:sp>
    </p:spTree>
    <p:extLst>
      <p:ext uri="{BB962C8B-B14F-4D97-AF65-F5344CB8AC3E}">
        <p14:creationId xmlns:p14="http://schemas.microsoft.com/office/powerpoint/2010/main" val="394635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Reichstag_(German_Empir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Famous Lord Kitchener</a:t>
            </a:r>
            <a:r>
              <a:rPr lang="en-CA" baseline="0" dirty="0"/>
              <a:t> recruitment poster (September 1914)</a:t>
            </a:r>
            <a:endParaRPr lang="en-CA" dirty="0"/>
          </a:p>
        </p:txBody>
      </p:sp>
      <p:sp>
        <p:nvSpPr>
          <p:cNvPr id="4" name="Slide Number Placeholder 3"/>
          <p:cNvSpPr>
            <a:spLocks noGrp="1"/>
          </p:cNvSpPr>
          <p:nvPr>
            <p:ph type="sldNum" sz="quarter" idx="10"/>
          </p:nvPr>
        </p:nvSpPr>
        <p:spPr/>
        <p:txBody>
          <a:bodyPr/>
          <a:lstStyle/>
          <a:p>
            <a:fld id="{083EBDD7-04EB-4A1B-BE88-B7566AE76C72}" type="slidenum">
              <a:rPr lang="en-CA" smtClean="0"/>
              <a:t>8</a:t>
            </a:fld>
            <a:endParaRPr lang="en-CA"/>
          </a:p>
        </p:txBody>
      </p:sp>
    </p:spTree>
    <p:extLst>
      <p:ext uri="{BB962C8B-B14F-4D97-AF65-F5344CB8AC3E}">
        <p14:creationId xmlns:p14="http://schemas.microsoft.com/office/powerpoint/2010/main" val="17989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Poster</a:t>
            </a:r>
            <a:r>
              <a:rPr lang="en-CA" baseline="0" dirty="0"/>
              <a:t> commissioned by the British Parliamentary Recruiting Committee, published in 1915. By this time the war was already being referred to as “The Great War”</a:t>
            </a:r>
          </a:p>
          <a:p>
            <a:r>
              <a:rPr lang="en-CA" baseline="0" dirty="0"/>
              <a:t>Women of Britain Say GO!- a propaganda poster appealing to Britain’s women to ensure their men to enlist.</a:t>
            </a:r>
            <a:endParaRPr lang="en-CA" dirty="0"/>
          </a:p>
        </p:txBody>
      </p:sp>
      <p:sp>
        <p:nvSpPr>
          <p:cNvPr id="4" name="Slide Number Placeholder 3"/>
          <p:cNvSpPr>
            <a:spLocks noGrp="1"/>
          </p:cNvSpPr>
          <p:nvPr>
            <p:ph type="sldNum" sz="quarter" idx="10"/>
          </p:nvPr>
        </p:nvSpPr>
        <p:spPr/>
        <p:txBody>
          <a:bodyPr/>
          <a:lstStyle/>
          <a:p>
            <a:fld id="{083EBDD7-04EB-4A1B-BE88-B7566AE76C72}" type="slidenum">
              <a:rPr lang="en-CA" smtClean="0"/>
              <a:t>9</a:t>
            </a:fld>
            <a:endParaRPr lang="en-CA"/>
          </a:p>
        </p:txBody>
      </p:sp>
    </p:spTree>
    <p:extLst>
      <p:ext uri="{BB962C8B-B14F-4D97-AF65-F5344CB8AC3E}">
        <p14:creationId xmlns:p14="http://schemas.microsoft.com/office/powerpoint/2010/main" val="342510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Kriegs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Anleihe</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War Bonds (Bond Drives)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Unlike France and Britain, at the outbreak of the First World War Germany found itself largely excluded from international financial markets. This became most apparent after an attempt to float a major loan on Wall Street failed in 1914.As such, Germany was largely limited to domestic borrowing, which was induced by a series of war credit bills passing the </a:t>
            </a:r>
            <a:r>
              <a:rPr lang="en-US" sz="1200" b="0" i="0" u="none" strike="noStrike" kern="1200" dirty="0">
                <a:solidFill>
                  <a:schemeClr val="tx1"/>
                </a:solidFill>
                <a:effectLst/>
                <a:latin typeface="+mn-lt"/>
                <a:ea typeface="+mn-ea"/>
                <a:cs typeface="+mn-cs"/>
                <a:hlinkClick r:id="rId3" tooltip="Reichstag (German Empire)"/>
              </a:rPr>
              <a:t>Reichstag</a:t>
            </a:r>
            <a:r>
              <a:rPr lang="en-US" sz="1200" b="0" i="0" kern="1200" dirty="0">
                <a:solidFill>
                  <a:schemeClr val="tx1"/>
                </a:solidFill>
                <a:effectLst/>
                <a:latin typeface="+mn-lt"/>
                <a:ea typeface="+mn-ea"/>
                <a:cs typeface="+mn-cs"/>
              </a:rPr>
              <a:t>. This took place in many forms; however, the most </a:t>
            </a:r>
            <a:r>
              <a:rPr lang="en-US" sz="1200" b="0" i="0" kern="1200" dirty="0" err="1">
                <a:solidFill>
                  <a:schemeClr val="tx1"/>
                </a:solidFill>
                <a:effectLst/>
                <a:latin typeface="+mn-lt"/>
                <a:ea typeface="+mn-ea"/>
                <a:cs typeface="+mn-cs"/>
              </a:rPr>
              <a:t>publicised</a:t>
            </a:r>
            <a:r>
              <a:rPr lang="en-US" sz="1200" b="0" i="0" kern="1200" dirty="0">
                <a:solidFill>
                  <a:schemeClr val="tx1"/>
                </a:solidFill>
                <a:effectLst/>
                <a:latin typeface="+mn-lt"/>
                <a:ea typeface="+mn-ea"/>
                <a:cs typeface="+mn-cs"/>
              </a:rPr>
              <a:t> were the public war bond (</a:t>
            </a:r>
            <a:r>
              <a:rPr lang="en-US" sz="1200" b="0" i="1" kern="1200" dirty="0" err="1">
                <a:solidFill>
                  <a:schemeClr val="tx1"/>
                </a:solidFill>
                <a:effectLst/>
                <a:latin typeface="+mn-lt"/>
                <a:ea typeface="+mn-ea"/>
                <a:cs typeface="+mn-cs"/>
              </a:rPr>
              <a:t>Kriegsanleihe</a:t>
            </a:r>
            <a:r>
              <a:rPr lang="en-US" sz="1200" b="0" i="0" kern="1200" dirty="0">
                <a:solidFill>
                  <a:schemeClr val="tx1"/>
                </a:solidFill>
                <a:effectLst/>
                <a:latin typeface="+mn-lt"/>
                <a:ea typeface="+mn-ea"/>
                <a:cs typeface="+mn-cs"/>
              </a:rPr>
              <a:t>) drives.</a:t>
            </a:r>
          </a:p>
          <a:p>
            <a:r>
              <a:rPr lang="en-US" sz="1200" b="0" i="0" kern="1200" dirty="0">
                <a:solidFill>
                  <a:schemeClr val="tx1"/>
                </a:solidFill>
                <a:effectLst/>
                <a:latin typeface="+mn-lt"/>
                <a:ea typeface="+mn-ea"/>
                <a:cs typeface="+mn-cs"/>
              </a:rPr>
              <a:t>Nine bond drives were conducted over the length of the war and, as in Austria-Hungary, the loans were issued at six-month intervals. The drives themselves would often last several weeks, during which there was extensive use of propaganda via all possible media. Most bonds had a rate of return of 5% and were redeemable over a ten-year period, in semi-annual payments. Like war bonds in other countries, the German war bonds drives were designed to be extravagant displays of patriotism and the bonds were sold through banks, post offices and other financial institutions.</a:t>
            </a:r>
          </a:p>
          <a:p>
            <a:endParaRPr lang="en-US" dirty="0"/>
          </a:p>
        </p:txBody>
      </p:sp>
      <p:sp>
        <p:nvSpPr>
          <p:cNvPr id="4" name="Slide Number Placeholder 3"/>
          <p:cNvSpPr>
            <a:spLocks noGrp="1"/>
          </p:cNvSpPr>
          <p:nvPr>
            <p:ph type="sldNum" sz="quarter" idx="10"/>
          </p:nvPr>
        </p:nvSpPr>
        <p:spPr/>
        <p:txBody>
          <a:bodyPr/>
          <a:lstStyle/>
          <a:p>
            <a:fld id="{083EBDD7-04EB-4A1B-BE88-B7566AE76C72}" type="slidenum">
              <a:rPr lang="en-CA" smtClean="0"/>
              <a:t>22</a:t>
            </a:fld>
            <a:endParaRPr lang="en-CA"/>
          </a:p>
        </p:txBody>
      </p:sp>
    </p:spTree>
    <p:extLst>
      <p:ext uri="{BB962C8B-B14F-4D97-AF65-F5344CB8AC3E}">
        <p14:creationId xmlns:p14="http://schemas.microsoft.com/office/powerpoint/2010/main" val="66014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Germany is the brute</a:t>
            </a:r>
          </a:p>
        </p:txBody>
      </p:sp>
      <p:sp>
        <p:nvSpPr>
          <p:cNvPr id="4" name="Slide Number Placeholder 3"/>
          <p:cNvSpPr>
            <a:spLocks noGrp="1"/>
          </p:cNvSpPr>
          <p:nvPr>
            <p:ph type="sldNum" sz="quarter" idx="10"/>
          </p:nvPr>
        </p:nvSpPr>
        <p:spPr/>
        <p:txBody>
          <a:bodyPr/>
          <a:lstStyle/>
          <a:p>
            <a:fld id="{083EBDD7-04EB-4A1B-BE88-B7566AE76C72}" type="slidenum">
              <a:rPr lang="en-CA" smtClean="0"/>
              <a:t>24</a:t>
            </a:fld>
            <a:endParaRPr lang="en-CA"/>
          </a:p>
        </p:txBody>
      </p:sp>
    </p:spTree>
    <p:extLst>
      <p:ext uri="{BB962C8B-B14F-4D97-AF65-F5344CB8AC3E}">
        <p14:creationId xmlns:p14="http://schemas.microsoft.com/office/powerpoint/2010/main" val="152453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1915 Italian poster showing Kaiser</a:t>
            </a:r>
            <a:r>
              <a:rPr lang="en-CA" baseline="0" dirty="0"/>
              <a:t> Wilhelm 2. </a:t>
            </a:r>
            <a:endParaRPr lang="en-CA" dirty="0"/>
          </a:p>
        </p:txBody>
      </p:sp>
      <p:sp>
        <p:nvSpPr>
          <p:cNvPr id="4" name="Slide Number Placeholder 3"/>
          <p:cNvSpPr>
            <a:spLocks noGrp="1"/>
          </p:cNvSpPr>
          <p:nvPr>
            <p:ph type="sldNum" sz="quarter" idx="10"/>
          </p:nvPr>
        </p:nvSpPr>
        <p:spPr/>
        <p:txBody>
          <a:bodyPr/>
          <a:lstStyle/>
          <a:p>
            <a:fld id="{083EBDD7-04EB-4A1B-BE88-B7566AE76C72}" type="slidenum">
              <a:rPr lang="en-CA" smtClean="0"/>
              <a:t>26</a:t>
            </a:fld>
            <a:endParaRPr lang="en-CA"/>
          </a:p>
        </p:txBody>
      </p:sp>
    </p:spTree>
    <p:extLst>
      <p:ext uri="{BB962C8B-B14F-4D97-AF65-F5344CB8AC3E}">
        <p14:creationId xmlns:p14="http://schemas.microsoft.com/office/powerpoint/2010/main" val="8188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A301693-9729-49A0-8BAB-9F6259753536}" type="datetimeFigureOut">
              <a:rPr lang="en-CA" smtClean="0"/>
              <a:t>2023-11-30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309177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A301693-9729-49A0-8BAB-9F6259753536}" type="datetimeFigureOut">
              <a:rPr lang="en-CA" smtClean="0"/>
              <a:t>2023-11-30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121292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A301693-9729-49A0-8BAB-9F6259753536}" type="datetimeFigureOut">
              <a:rPr lang="en-CA" smtClean="0"/>
              <a:t>2023-11-30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53228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A301693-9729-49A0-8BAB-9F6259753536}" type="datetimeFigureOut">
              <a:rPr lang="en-CA" smtClean="0"/>
              <a:t>2023-11-30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3787117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301693-9729-49A0-8BAB-9F6259753536}" type="datetimeFigureOut">
              <a:rPr lang="en-CA" smtClean="0"/>
              <a:t>2023-11-30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301275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A301693-9729-49A0-8BAB-9F6259753536}" type="datetimeFigureOut">
              <a:rPr lang="en-CA" smtClean="0"/>
              <a:t>2023-11-30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21248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A301693-9729-49A0-8BAB-9F6259753536}" type="datetimeFigureOut">
              <a:rPr lang="en-CA" smtClean="0"/>
              <a:t>2023-11-30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389024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A301693-9729-49A0-8BAB-9F6259753536}" type="datetimeFigureOut">
              <a:rPr lang="en-CA" smtClean="0"/>
              <a:t>2023-11-30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289327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1693-9729-49A0-8BAB-9F6259753536}" type="datetimeFigureOut">
              <a:rPr lang="en-CA" smtClean="0"/>
              <a:t>2023-11-30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2390251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301693-9729-49A0-8BAB-9F6259753536}" type="datetimeFigureOut">
              <a:rPr lang="en-CA" smtClean="0"/>
              <a:t>2023-11-30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416137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301693-9729-49A0-8BAB-9F6259753536}" type="datetimeFigureOut">
              <a:rPr lang="en-CA" smtClean="0"/>
              <a:t>2023-11-30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9F612A-F380-4309-AEAD-168A4B8D9028}" type="slidenum">
              <a:rPr lang="en-CA" smtClean="0"/>
              <a:t>‹#›</a:t>
            </a:fld>
            <a:endParaRPr lang="en-CA"/>
          </a:p>
        </p:txBody>
      </p:sp>
    </p:spTree>
    <p:extLst>
      <p:ext uri="{BB962C8B-B14F-4D97-AF65-F5344CB8AC3E}">
        <p14:creationId xmlns:p14="http://schemas.microsoft.com/office/powerpoint/2010/main" val="63942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1693-9729-49A0-8BAB-9F6259753536}" type="datetimeFigureOut">
              <a:rPr lang="en-CA" smtClean="0"/>
              <a:t>2023-11-30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F612A-F380-4309-AEAD-168A4B8D9028}" type="slidenum">
              <a:rPr lang="en-CA" smtClean="0"/>
              <a:t>‹#›</a:t>
            </a:fld>
            <a:endParaRPr lang="en-CA"/>
          </a:p>
        </p:txBody>
      </p:sp>
    </p:spTree>
    <p:extLst>
      <p:ext uri="{BB962C8B-B14F-4D97-AF65-F5344CB8AC3E}">
        <p14:creationId xmlns:p14="http://schemas.microsoft.com/office/powerpoint/2010/main" val="3401946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5976" y="476672"/>
            <a:ext cx="4102224" cy="4968551"/>
          </a:xfrm>
        </p:spPr>
        <p:txBody>
          <a:bodyPr>
            <a:normAutofit/>
          </a:bodyPr>
          <a:lstStyle/>
          <a:p>
            <a:r>
              <a:rPr lang="en-CA" sz="4800" dirty="0"/>
              <a:t>WW1 Propaganda Posters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3533775"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34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844824"/>
            <a:ext cx="31750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CA" b="1" dirty="0"/>
              <a:t>Your Country Needs You!</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748594"/>
            <a:ext cx="3305547" cy="456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86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Patriotism and Nationalism</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3810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6016" y="1268760"/>
            <a:ext cx="3528392"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1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387"/>
                                        </p:tgtEl>
                                        <p:attrNameLst>
                                          <p:attrName>style.visibility</p:attrName>
                                        </p:attrNameLst>
                                      </p:cBhvr>
                                      <p:to>
                                        <p:strVal val="visible"/>
                                      </p:to>
                                    </p:set>
                                    <p:anim calcmode="lin" valueType="num">
                                      <p:cBhvr>
                                        <p:cTn id="14" dur="500" fill="hold"/>
                                        <p:tgtEl>
                                          <p:spTgt spid="16387"/>
                                        </p:tgtEl>
                                        <p:attrNameLst>
                                          <p:attrName>ppt_w</p:attrName>
                                        </p:attrNameLst>
                                      </p:cBhvr>
                                      <p:tavLst>
                                        <p:tav tm="0">
                                          <p:val>
                                            <p:fltVal val="0"/>
                                          </p:val>
                                        </p:tav>
                                        <p:tav tm="100000">
                                          <p:val>
                                            <p:strVal val="#ppt_w"/>
                                          </p:val>
                                        </p:tav>
                                      </p:tavLst>
                                    </p:anim>
                                    <p:anim calcmode="lin" valueType="num">
                                      <p:cBhvr>
                                        <p:cTn id="15" dur="500" fill="hold"/>
                                        <p:tgtEl>
                                          <p:spTgt spid="16387"/>
                                        </p:tgtEl>
                                        <p:attrNameLst>
                                          <p:attrName>ppt_h</p:attrName>
                                        </p:attrNameLst>
                                      </p:cBhvr>
                                      <p:tavLst>
                                        <p:tav tm="0">
                                          <p:val>
                                            <p:fltVal val="0"/>
                                          </p:val>
                                        </p:tav>
                                        <p:tav tm="100000">
                                          <p:val>
                                            <p:strVal val="#ppt_h"/>
                                          </p:val>
                                        </p:tav>
                                      </p:tavLst>
                                    </p:anim>
                                    <p:animEffect transition="in" filter="fade">
                                      <p:cBhvr>
                                        <p:cTn id="16"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Patriotism and Nationalism</a:t>
            </a:r>
          </a:p>
        </p:txBody>
      </p:sp>
      <p:sp>
        <p:nvSpPr>
          <p:cNvPr id="3" name="Content Placeholder 2"/>
          <p:cNvSpPr>
            <a:spLocks noGrp="1"/>
          </p:cNvSpPr>
          <p:nvPr>
            <p:ph idx="1"/>
          </p:nvPr>
        </p:nvSpPr>
        <p:spPr/>
        <p:txBody>
          <a:bodyPr/>
          <a:lstStyle/>
          <a:p>
            <a:endParaRPr lang="en-C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32385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2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Depicting the Enemy</a:t>
            </a:r>
          </a:p>
        </p:txBody>
      </p:sp>
      <p:sp>
        <p:nvSpPr>
          <p:cNvPr id="3" name="Content Placeholder 2"/>
          <p:cNvSpPr>
            <a:spLocks noGrp="1"/>
          </p:cNvSpPr>
          <p:nvPr>
            <p:ph idx="1"/>
          </p:nvPr>
        </p:nvSpPr>
        <p:spPr/>
        <p:txBody>
          <a:bodyPr/>
          <a:lstStyle/>
          <a:p>
            <a:endParaRPr lang="en-C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3670300" cy="44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4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anim calcmode="lin" valueType="num">
                                      <p:cBhvr>
                                        <p:cTn id="8" dur="2000" fill="hold"/>
                                        <p:tgtEl>
                                          <p:spTgt spid="18434"/>
                                        </p:tgtEl>
                                        <p:attrNameLst>
                                          <p:attrName>ppt_w</p:attrName>
                                        </p:attrNameLst>
                                      </p:cBhvr>
                                      <p:tavLst>
                                        <p:tav tm="0" fmla="#ppt_w*sin(2.5*pi*$)">
                                          <p:val>
                                            <p:fltVal val="0"/>
                                          </p:val>
                                        </p:tav>
                                        <p:tav tm="100000">
                                          <p:val>
                                            <p:fltVal val="1"/>
                                          </p:val>
                                        </p:tav>
                                      </p:tavLst>
                                    </p:anim>
                                    <p:anim calcmode="lin" valueType="num">
                                      <p:cBhvr>
                                        <p:cTn id="9" dur="2000" fill="hold"/>
                                        <p:tgtEl>
                                          <p:spTgt spid="184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Australia &amp; Great Britain</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37132"/>
            <a:ext cx="2880320" cy="498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844824"/>
            <a:ext cx="2727970" cy="478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340768"/>
            <a:ext cx="30734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5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p:cTn id="14" dur="500" fill="hold"/>
                                        <p:tgtEl>
                                          <p:spTgt spid="8196"/>
                                        </p:tgtEl>
                                        <p:attrNameLst>
                                          <p:attrName>ppt_w</p:attrName>
                                        </p:attrNameLst>
                                      </p:cBhvr>
                                      <p:tavLst>
                                        <p:tav tm="0">
                                          <p:val>
                                            <p:fltVal val="0"/>
                                          </p:val>
                                        </p:tav>
                                        <p:tav tm="100000">
                                          <p:val>
                                            <p:strVal val="#ppt_w"/>
                                          </p:val>
                                        </p:tav>
                                      </p:tavLst>
                                    </p:anim>
                                    <p:anim calcmode="lin" valueType="num">
                                      <p:cBhvr>
                                        <p:cTn id="15" dur="500" fill="hold"/>
                                        <p:tgtEl>
                                          <p:spTgt spid="8196"/>
                                        </p:tgtEl>
                                        <p:attrNameLst>
                                          <p:attrName>ppt_h</p:attrName>
                                        </p:attrNameLst>
                                      </p:cBhvr>
                                      <p:tavLst>
                                        <p:tav tm="0">
                                          <p:val>
                                            <p:fltVal val="0"/>
                                          </p:val>
                                        </p:tav>
                                        <p:tav tm="100000">
                                          <p:val>
                                            <p:strVal val="#ppt_h"/>
                                          </p:val>
                                        </p:tav>
                                      </p:tavLst>
                                    </p:anim>
                                    <p:animEffect transition="in" filter="fade">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195"/>
                                        </p:tgtEl>
                                        <p:attrNameLst>
                                          <p:attrName>style.visibility</p:attrName>
                                        </p:attrNameLst>
                                      </p:cBhvr>
                                      <p:to>
                                        <p:strVal val="visible"/>
                                      </p:to>
                                    </p:set>
                                    <p:anim calcmode="lin" valueType="num">
                                      <p:cBhvr>
                                        <p:cTn id="21" dur="500" fill="hold"/>
                                        <p:tgtEl>
                                          <p:spTgt spid="8195"/>
                                        </p:tgtEl>
                                        <p:attrNameLst>
                                          <p:attrName>ppt_w</p:attrName>
                                        </p:attrNameLst>
                                      </p:cBhvr>
                                      <p:tavLst>
                                        <p:tav tm="0">
                                          <p:val>
                                            <p:fltVal val="0"/>
                                          </p:val>
                                        </p:tav>
                                        <p:tav tm="100000">
                                          <p:val>
                                            <p:strVal val="#ppt_w"/>
                                          </p:val>
                                        </p:tav>
                                      </p:tavLst>
                                    </p:anim>
                                    <p:anim calcmode="lin" valueType="num">
                                      <p:cBhvr>
                                        <p:cTn id="22" dur="500" fill="hold"/>
                                        <p:tgtEl>
                                          <p:spTgt spid="8195"/>
                                        </p:tgtEl>
                                        <p:attrNameLst>
                                          <p:attrName>ppt_h</p:attrName>
                                        </p:attrNameLst>
                                      </p:cBhvr>
                                      <p:tavLst>
                                        <p:tav tm="0">
                                          <p:val>
                                            <p:fltVal val="0"/>
                                          </p:val>
                                        </p:tav>
                                        <p:tav tm="100000">
                                          <p:val>
                                            <p:strVal val="#ppt_h"/>
                                          </p:val>
                                        </p:tav>
                                      </p:tavLst>
                                    </p:anim>
                                    <p:animEffect transition="in" filter="fade">
                                      <p:cBhvr>
                                        <p:cTn id="2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Women and Propaganda</a:t>
            </a:r>
          </a:p>
        </p:txBody>
      </p:sp>
      <p:sp>
        <p:nvSpPr>
          <p:cNvPr id="3" name="Content Placeholder 2"/>
          <p:cNvSpPr>
            <a:spLocks noGrp="1"/>
          </p:cNvSpPr>
          <p:nvPr>
            <p:ph idx="1"/>
          </p:nvPr>
        </p:nvSpPr>
        <p:spPr>
          <a:xfrm>
            <a:off x="107504" y="1600200"/>
            <a:ext cx="8928992" cy="5213176"/>
          </a:xfrm>
        </p:spPr>
        <p:txBody>
          <a:bodyPr/>
          <a:lstStyle/>
          <a:p>
            <a:r>
              <a:rPr lang="en-CA" dirty="0"/>
              <a:t>Women were used as:</a:t>
            </a:r>
          </a:p>
          <a:p>
            <a:pPr marL="0" indent="0">
              <a:buNone/>
            </a:pPr>
            <a:endParaRPr lang="en-CA" dirty="0"/>
          </a:p>
          <a:p>
            <a:pPr>
              <a:buFont typeface="Wingdings" panose="05000000000000000000" pitchFamily="2" charset="2"/>
              <a:buChar char="Ø"/>
            </a:pPr>
            <a:r>
              <a:rPr lang="en-CA" dirty="0"/>
              <a:t>	</a:t>
            </a:r>
            <a:r>
              <a:rPr lang="en-CA" dirty="0">
                <a:solidFill>
                  <a:srgbClr val="FF0000"/>
                </a:solidFill>
              </a:rPr>
              <a:t>symbols</a:t>
            </a:r>
          </a:p>
          <a:p>
            <a:pPr>
              <a:buFont typeface="Wingdings" panose="05000000000000000000" pitchFamily="2" charset="2"/>
              <a:buChar char="Ø"/>
            </a:pPr>
            <a:r>
              <a:rPr lang="en-CA" dirty="0"/>
              <a:t>	</a:t>
            </a:r>
            <a:r>
              <a:rPr lang="en-CA" dirty="0">
                <a:solidFill>
                  <a:srgbClr val="FF0000"/>
                </a:solidFill>
              </a:rPr>
              <a:t>victims</a:t>
            </a:r>
          </a:p>
          <a:p>
            <a:pPr>
              <a:buFont typeface="Wingdings" panose="05000000000000000000" pitchFamily="2" charset="2"/>
              <a:buChar char="Ø"/>
            </a:pPr>
            <a:r>
              <a:rPr lang="en-CA" dirty="0"/>
              <a:t>	</a:t>
            </a:r>
            <a:r>
              <a:rPr lang="en-CA" dirty="0">
                <a:solidFill>
                  <a:srgbClr val="FF0000"/>
                </a:solidFill>
              </a:rPr>
              <a:t>homemakers</a:t>
            </a:r>
          </a:p>
        </p:txBody>
      </p:sp>
    </p:spTree>
    <p:extLst>
      <p:ext uri="{BB962C8B-B14F-4D97-AF65-F5344CB8AC3E}">
        <p14:creationId xmlns:p14="http://schemas.microsoft.com/office/powerpoint/2010/main" val="25615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Women and Propaganda</a:t>
            </a: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84784"/>
            <a:ext cx="403244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42268"/>
            <a:ext cx="381000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5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7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fade">
                                      <p:cBhvr>
                                        <p:cTn id="11" dur="1000"/>
                                        <p:tgtEl>
                                          <p:spTgt spid="3079"/>
                                        </p:tgtEl>
                                      </p:cBhvr>
                                    </p:animEffect>
                                    <p:anim calcmode="lin" valueType="num">
                                      <p:cBhvr>
                                        <p:cTn id="12" dur="1000" fill="hold"/>
                                        <p:tgtEl>
                                          <p:spTgt spid="3079"/>
                                        </p:tgtEl>
                                        <p:attrNameLst>
                                          <p:attrName>ppt_x</p:attrName>
                                        </p:attrNameLst>
                                      </p:cBhvr>
                                      <p:tavLst>
                                        <p:tav tm="0">
                                          <p:val>
                                            <p:strVal val="#ppt_x"/>
                                          </p:val>
                                        </p:tav>
                                        <p:tav tm="100000">
                                          <p:val>
                                            <p:strVal val="#ppt_x"/>
                                          </p:val>
                                        </p:tav>
                                      </p:tavLst>
                                    </p:anim>
                                    <p:anim calcmode="lin" valueType="num">
                                      <p:cBhvr>
                                        <p:cTn id="13"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333875"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20688"/>
            <a:ext cx="3810000"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11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wheel(1)">
                                      <p:cBhvr>
                                        <p:cTn id="11"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79354"/>
            <a:ext cx="352839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5536"/>
            <a:ext cx="17240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511" y="188640"/>
            <a:ext cx="427990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353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381000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896913"/>
            <a:ext cx="313372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style.rotation</p:attrName>
                                        </p:attrNameLst>
                                      </p:cBhvr>
                                      <p:tavLst>
                                        <p:tav tm="0">
                                          <p:val>
                                            <p:fltVal val="90"/>
                                          </p:val>
                                        </p:tav>
                                        <p:tav tm="100000">
                                          <p:val>
                                            <p:fltVal val="0"/>
                                          </p:val>
                                        </p:tav>
                                      </p:tavLst>
                                    </p:anim>
                                    <p:animEffect transition="in" filter="fade">
                                      <p:cBhvr>
                                        <p:cTn id="10" dur="1000"/>
                                        <p:tgtEl>
                                          <p:spTgt spid="921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p:cTn id="15" dur="1000" fill="hold"/>
                                        <p:tgtEl>
                                          <p:spTgt spid="9220"/>
                                        </p:tgtEl>
                                        <p:attrNameLst>
                                          <p:attrName>ppt_w</p:attrName>
                                        </p:attrNameLst>
                                      </p:cBhvr>
                                      <p:tavLst>
                                        <p:tav tm="0">
                                          <p:val>
                                            <p:fltVal val="0"/>
                                          </p:val>
                                        </p:tav>
                                        <p:tav tm="100000">
                                          <p:val>
                                            <p:strVal val="#ppt_w"/>
                                          </p:val>
                                        </p:tav>
                                      </p:tavLst>
                                    </p:anim>
                                    <p:anim calcmode="lin" valueType="num">
                                      <p:cBhvr>
                                        <p:cTn id="16" dur="1000" fill="hold"/>
                                        <p:tgtEl>
                                          <p:spTgt spid="9220"/>
                                        </p:tgtEl>
                                        <p:attrNameLst>
                                          <p:attrName>ppt_h</p:attrName>
                                        </p:attrNameLst>
                                      </p:cBhvr>
                                      <p:tavLst>
                                        <p:tav tm="0">
                                          <p:val>
                                            <p:fltVal val="0"/>
                                          </p:val>
                                        </p:tav>
                                        <p:tav tm="100000">
                                          <p:val>
                                            <p:strVal val="#ppt_h"/>
                                          </p:val>
                                        </p:tav>
                                      </p:tavLst>
                                    </p:anim>
                                    <p:anim calcmode="lin" valueType="num">
                                      <p:cBhvr>
                                        <p:cTn id="17" dur="1000" fill="hold"/>
                                        <p:tgtEl>
                                          <p:spTgt spid="9220"/>
                                        </p:tgtEl>
                                        <p:attrNameLst>
                                          <p:attrName>style.rotation</p:attrName>
                                        </p:attrNameLst>
                                      </p:cBhvr>
                                      <p:tavLst>
                                        <p:tav tm="0">
                                          <p:val>
                                            <p:fltVal val="90"/>
                                          </p:val>
                                        </p:tav>
                                        <p:tav tm="100000">
                                          <p:val>
                                            <p:fltVal val="0"/>
                                          </p:val>
                                        </p:tav>
                                      </p:tavLst>
                                    </p:anim>
                                    <p:animEffect transition="in" filter="fade">
                                      <p:cBhvr>
                                        <p:cTn id="18" dur="1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Propaganda for patriotism and nationalism</a:t>
            </a:r>
          </a:p>
        </p:txBody>
      </p:sp>
      <p:sp>
        <p:nvSpPr>
          <p:cNvPr id="3" name="Content Placeholder 2"/>
          <p:cNvSpPr>
            <a:spLocks noGrp="1"/>
          </p:cNvSpPr>
          <p:nvPr>
            <p:ph idx="1"/>
          </p:nvPr>
        </p:nvSpPr>
        <p:spPr>
          <a:xfrm>
            <a:off x="35496" y="1600200"/>
            <a:ext cx="9001000" cy="5213176"/>
          </a:xfrm>
        </p:spPr>
        <p:txBody>
          <a:bodyPr>
            <a:normAutofit/>
          </a:bodyPr>
          <a:lstStyle/>
          <a:p>
            <a:r>
              <a:rPr lang="en-CA" sz="2800" dirty="0"/>
              <a:t>The First World War was the first war in which the </a:t>
            </a:r>
            <a:r>
              <a:rPr lang="en-CA" sz="2800" b="1" dirty="0">
                <a:solidFill>
                  <a:srgbClr val="FF0000"/>
                </a:solidFill>
              </a:rPr>
              <a:t>mass</a:t>
            </a:r>
            <a:r>
              <a:rPr lang="en-CA" sz="2800" b="1" dirty="0"/>
              <a:t> </a:t>
            </a:r>
            <a:r>
              <a:rPr lang="en-CA" sz="2800" b="1" dirty="0">
                <a:solidFill>
                  <a:srgbClr val="FF0000"/>
                </a:solidFill>
              </a:rPr>
              <a:t>media </a:t>
            </a:r>
            <a:r>
              <a:rPr lang="en-CA" sz="2800" dirty="0"/>
              <a:t>played a significant part in disseminating news from the Fighting Front to the Home Front.</a:t>
            </a:r>
          </a:p>
          <a:p>
            <a:r>
              <a:rPr lang="en-CA" sz="2800" dirty="0"/>
              <a:t> It was also the first war to target </a:t>
            </a:r>
            <a:r>
              <a:rPr lang="en-CA" sz="2800" b="1" dirty="0">
                <a:solidFill>
                  <a:srgbClr val="FF0000"/>
                </a:solidFill>
              </a:rPr>
              <a:t>systematically produced government propaganda </a:t>
            </a:r>
            <a:r>
              <a:rPr lang="en-CA" sz="2800" dirty="0"/>
              <a:t>at the general public.</a:t>
            </a:r>
          </a:p>
          <a:p>
            <a:r>
              <a:rPr lang="en-CA" sz="2800" dirty="0"/>
              <a:t> All the belligerents were therefore compelled to recognise that they had to </a:t>
            </a:r>
            <a:r>
              <a:rPr lang="en-CA" sz="2800" b="1" dirty="0">
                <a:solidFill>
                  <a:srgbClr val="FF0000"/>
                </a:solidFill>
              </a:rPr>
              <a:t>justify the righteousness of the war </a:t>
            </a:r>
            <a:r>
              <a:rPr lang="en-CA" sz="2800" dirty="0"/>
              <a:t>and, to this end, themes such as </a:t>
            </a:r>
            <a:r>
              <a:rPr lang="en-CA" sz="2800" b="1" dirty="0">
                <a:solidFill>
                  <a:srgbClr val="FF0000"/>
                </a:solidFill>
              </a:rPr>
              <a:t>patriotism</a:t>
            </a:r>
            <a:r>
              <a:rPr lang="en-CA" sz="2800" dirty="0"/>
              <a:t> and</a:t>
            </a:r>
            <a:r>
              <a:rPr lang="en-CA" sz="2800" b="1" dirty="0"/>
              <a:t> </a:t>
            </a:r>
            <a:r>
              <a:rPr lang="en-CA" sz="2800" b="1" dirty="0">
                <a:solidFill>
                  <a:srgbClr val="FF0000"/>
                </a:solidFill>
              </a:rPr>
              <a:t>nationalism</a:t>
            </a:r>
            <a:r>
              <a:rPr lang="en-CA" sz="2800" b="1" dirty="0"/>
              <a:t> </a:t>
            </a:r>
            <a:r>
              <a:rPr lang="en-CA" sz="2800" dirty="0"/>
              <a:t>played an important role. </a:t>
            </a:r>
          </a:p>
        </p:txBody>
      </p:sp>
    </p:spTree>
    <p:extLst>
      <p:ext uri="{BB962C8B-B14F-4D97-AF65-F5344CB8AC3E}">
        <p14:creationId xmlns:p14="http://schemas.microsoft.com/office/powerpoint/2010/main" val="27386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 Propaganda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31242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628800"/>
            <a:ext cx="3810000" cy="492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5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2000"/>
                                        <p:tgtEl>
                                          <p:spTgt spid="2051"/>
                                        </p:tgtEl>
                                      </p:cBhvr>
                                    </p:animEffect>
                                    <p:anim calcmode="lin" valueType="num">
                                      <p:cBhvr>
                                        <p:cTn id="15" dur="2000" fill="hold"/>
                                        <p:tgtEl>
                                          <p:spTgt spid="2051"/>
                                        </p:tgtEl>
                                        <p:attrNameLst>
                                          <p:attrName>ppt_w</p:attrName>
                                        </p:attrNameLst>
                                      </p:cBhvr>
                                      <p:tavLst>
                                        <p:tav tm="0" fmla="#ppt_w*sin(2.5*pi*$)">
                                          <p:val>
                                            <p:fltVal val="0"/>
                                          </p:val>
                                        </p:tav>
                                        <p:tav tm="100000">
                                          <p:val>
                                            <p:fltVal val="1"/>
                                          </p:val>
                                        </p:tav>
                                      </p:tavLst>
                                    </p:anim>
                                    <p:anim calcmode="lin" valueType="num">
                                      <p:cBhvr>
                                        <p:cTn id="16"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American &amp; Irish Propaganda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315277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98884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925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German Propaganda</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47558"/>
            <a:ext cx="38100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268760"/>
            <a:ext cx="381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28"/>
                                        </p:tgtEl>
                                      </p:cBhvr>
                                    </p:animEffect>
                                    <p:animScale>
                                      <p:cBhvr>
                                        <p:cTn id="12" dur="250" autoRev="1" fill="hold"/>
                                        <p:tgtEl>
                                          <p:spTgt spid="10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381000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443" y="3068960"/>
            <a:ext cx="23717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5631"/>
            <a:ext cx="2945904"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67801"/>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1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2000"/>
                                        <p:tgtEl>
                                          <p:spTgt spid="11267"/>
                                        </p:tgtEl>
                                      </p:cBhvr>
                                    </p:animEffect>
                                    <p:anim calcmode="lin" valueType="num">
                                      <p:cBhvr>
                                        <p:cTn id="13" dur="2000" fill="hold"/>
                                        <p:tgtEl>
                                          <p:spTgt spid="11267"/>
                                        </p:tgtEl>
                                        <p:attrNameLst>
                                          <p:attrName>ppt_w</p:attrName>
                                        </p:attrNameLst>
                                      </p:cBhvr>
                                      <p:tavLst>
                                        <p:tav tm="0" fmla="#ppt_w*sin(2.5*pi*$)">
                                          <p:val>
                                            <p:fltVal val="0"/>
                                          </p:val>
                                        </p:tav>
                                        <p:tav tm="100000">
                                          <p:val>
                                            <p:fltVal val="1"/>
                                          </p:val>
                                        </p:tav>
                                      </p:tavLst>
                                    </p:anim>
                                    <p:anim calcmode="lin" valueType="num">
                                      <p:cBhvr>
                                        <p:cTn id="14" dur="2000" fill="hold"/>
                                        <p:tgtEl>
                                          <p:spTgt spid="11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French Propaganda</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35430"/>
            <a:ext cx="4486275" cy="520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900" y="1236937"/>
            <a:ext cx="3730900" cy="550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ipe(down)">
                                      <p:cBhvr>
                                        <p:cTn id="7" dur="580">
                                          <p:stCondLst>
                                            <p:cond delay="0"/>
                                          </p:stCondLst>
                                        </p:cTn>
                                        <p:tgtEl>
                                          <p:spTgt spid="12291"/>
                                        </p:tgtEl>
                                      </p:cBhvr>
                                    </p:animEffect>
                                    <p:anim calcmode="lin" valueType="num">
                                      <p:cBhvr>
                                        <p:cTn id="8" dur="1822" tmFilter="0,0; 0.14,0.36; 0.43,0.73; 0.71,0.91; 1.0,1.0">
                                          <p:stCondLst>
                                            <p:cond delay="0"/>
                                          </p:stCondLst>
                                        </p:cTn>
                                        <p:tgtEl>
                                          <p:spTgt spid="1229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1"/>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1"/>
                                        </p:tgtEl>
                                      </p:cBhvr>
                                      <p:to x="100000" y="60000"/>
                                    </p:animScale>
                                    <p:animScale>
                                      <p:cBhvr>
                                        <p:cTn id="14" dur="166" decel="50000">
                                          <p:stCondLst>
                                            <p:cond delay="676"/>
                                          </p:stCondLst>
                                        </p:cTn>
                                        <p:tgtEl>
                                          <p:spTgt spid="12291"/>
                                        </p:tgtEl>
                                      </p:cBhvr>
                                      <p:to x="100000" y="100000"/>
                                    </p:animScale>
                                    <p:animScale>
                                      <p:cBhvr>
                                        <p:cTn id="15" dur="26">
                                          <p:stCondLst>
                                            <p:cond delay="1312"/>
                                          </p:stCondLst>
                                        </p:cTn>
                                        <p:tgtEl>
                                          <p:spTgt spid="12291"/>
                                        </p:tgtEl>
                                      </p:cBhvr>
                                      <p:to x="100000" y="80000"/>
                                    </p:animScale>
                                    <p:animScale>
                                      <p:cBhvr>
                                        <p:cTn id="16" dur="166" decel="50000">
                                          <p:stCondLst>
                                            <p:cond delay="1338"/>
                                          </p:stCondLst>
                                        </p:cTn>
                                        <p:tgtEl>
                                          <p:spTgt spid="12291"/>
                                        </p:tgtEl>
                                      </p:cBhvr>
                                      <p:to x="100000" y="100000"/>
                                    </p:animScale>
                                    <p:animScale>
                                      <p:cBhvr>
                                        <p:cTn id="17" dur="26">
                                          <p:stCondLst>
                                            <p:cond delay="1642"/>
                                          </p:stCondLst>
                                        </p:cTn>
                                        <p:tgtEl>
                                          <p:spTgt spid="12291"/>
                                        </p:tgtEl>
                                      </p:cBhvr>
                                      <p:to x="100000" y="90000"/>
                                    </p:animScale>
                                    <p:animScale>
                                      <p:cBhvr>
                                        <p:cTn id="18" dur="166" decel="50000">
                                          <p:stCondLst>
                                            <p:cond delay="1668"/>
                                          </p:stCondLst>
                                        </p:cTn>
                                        <p:tgtEl>
                                          <p:spTgt spid="12291"/>
                                        </p:tgtEl>
                                      </p:cBhvr>
                                      <p:to x="100000" y="100000"/>
                                    </p:animScale>
                                    <p:animScale>
                                      <p:cBhvr>
                                        <p:cTn id="19" dur="26">
                                          <p:stCondLst>
                                            <p:cond delay="1808"/>
                                          </p:stCondLst>
                                        </p:cTn>
                                        <p:tgtEl>
                                          <p:spTgt spid="12291"/>
                                        </p:tgtEl>
                                      </p:cBhvr>
                                      <p:to x="100000" y="95000"/>
                                    </p:animScale>
                                    <p:animScale>
                                      <p:cBhvr>
                                        <p:cTn id="20" dur="166" decel="50000">
                                          <p:stCondLst>
                                            <p:cond delay="1834"/>
                                          </p:stCondLst>
                                        </p:cTn>
                                        <p:tgtEl>
                                          <p:spTgt spid="1229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292"/>
                                        </p:tgtEl>
                                        <p:attrNameLst>
                                          <p:attrName>style.visibility</p:attrName>
                                        </p:attrNameLst>
                                      </p:cBhvr>
                                      <p:to>
                                        <p:strVal val="visible"/>
                                      </p:to>
                                    </p:set>
                                    <p:animEffect transition="in" filter="wipe(down)">
                                      <p:cBhvr>
                                        <p:cTn id="25" dur="580">
                                          <p:stCondLst>
                                            <p:cond delay="0"/>
                                          </p:stCondLst>
                                        </p:cTn>
                                        <p:tgtEl>
                                          <p:spTgt spid="12292"/>
                                        </p:tgtEl>
                                      </p:cBhvr>
                                    </p:animEffect>
                                    <p:anim calcmode="lin" valueType="num">
                                      <p:cBhvr>
                                        <p:cTn id="26" dur="1822" tmFilter="0,0; 0.14,0.36; 0.43,0.73; 0.71,0.91; 1.0,1.0">
                                          <p:stCondLst>
                                            <p:cond delay="0"/>
                                          </p:stCondLst>
                                        </p:cTn>
                                        <p:tgtEl>
                                          <p:spTgt spid="1229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29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29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29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29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292"/>
                                        </p:tgtEl>
                                      </p:cBhvr>
                                      <p:to x="100000" y="60000"/>
                                    </p:animScale>
                                    <p:animScale>
                                      <p:cBhvr>
                                        <p:cTn id="32" dur="166" decel="50000">
                                          <p:stCondLst>
                                            <p:cond delay="676"/>
                                          </p:stCondLst>
                                        </p:cTn>
                                        <p:tgtEl>
                                          <p:spTgt spid="12292"/>
                                        </p:tgtEl>
                                      </p:cBhvr>
                                      <p:to x="100000" y="100000"/>
                                    </p:animScale>
                                    <p:animScale>
                                      <p:cBhvr>
                                        <p:cTn id="33" dur="26">
                                          <p:stCondLst>
                                            <p:cond delay="1312"/>
                                          </p:stCondLst>
                                        </p:cTn>
                                        <p:tgtEl>
                                          <p:spTgt spid="12292"/>
                                        </p:tgtEl>
                                      </p:cBhvr>
                                      <p:to x="100000" y="80000"/>
                                    </p:animScale>
                                    <p:animScale>
                                      <p:cBhvr>
                                        <p:cTn id="34" dur="166" decel="50000">
                                          <p:stCondLst>
                                            <p:cond delay="1338"/>
                                          </p:stCondLst>
                                        </p:cTn>
                                        <p:tgtEl>
                                          <p:spTgt spid="12292"/>
                                        </p:tgtEl>
                                      </p:cBhvr>
                                      <p:to x="100000" y="100000"/>
                                    </p:animScale>
                                    <p:animScale>
                                      <p:cBhvr>
                                        <p:cTn id="35" dur="26">
                                          <p:stCondLst>
                                            <p:cond delay="1642"/>
                                          </p:stCondLst>
                                        </p:cTn>
                                        <p:tgtEl>
                                          <p:spTgt spid="12292"/>
                                        </p:tgtEl>
                                      </p:cBhvr>
                                      <p:to x="100000" y="90000"/>
                                    </p:animScale>
                                    <p:animScale>
                                      <p:cBhvr>
                                        <p:cTn id="36" dur="166" decel="50000">
                                          <p:stCondLst>
                                            <p:cond delay="1668"/>
                                          </p:stCondLst>
                                        </p:cTn>
                                        <p:tgtEl>
                                          <p:spTgt spid="12292"/>
                                        </p:tgtEl>
                                      </p:cBhvr>
                                      <p:to x="100000" y="100000"/>
                                    </p:animScale>
                                    <p:animScale>
                                      <p:cBhvr>
                                        <p:cTn id="37" dur="26">
                                          <p:stCondLst>
                                            <p:cond delay="1808"/>
                                          </p:stCondLst>
                                        </p:cTn>
                                        <p:tgtEl>
                                          <p:spTgt spid="12292"/>
                                        </p:tgtEl>
                                      </p:cBhvr>
                                      <p:to x="100000" y="95000"/>
                                    </p:animScale>
                                    <p:animScale>
                                      <p:cBhvr>
                                        <p:cTn id="38" dur="166" decel="50000">
                                          <p:stCondLst>
                                            <p:cond delay="1834"/>
                                          </p:stCondLst>
                                        </p:cTn>
                                        <p:tgtEl>
                                          <p:spTgt spid="1229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291465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04664"/>
            <a:ext cx="42862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95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anim calcmode="lin" valueType="num">
                                      <p:cBhvr>
                                        <p:cTn id="8" dur="2000" fill="hold"/>
                                        <p:tgtEl>
                                          <p:spTgt spid="13315"/>
                                        </p:tgtEl>
                                        <p:attrNameLst>
                                          <p:attrName>ppt_w</p:attrName>
                                        </p:attrNameLst>
                                      </p:cBhvr>
                                      <p:tavLst>
                                        <p:tav tm="0" fmla="#ppt_w*sin(2.5*pi*$)">
                                          <p:val>
                                            <p:fltVal val="0"/>
                                          </p:val>
                                        </p:tav>
                                        <p:tav tm="100000">
                                          <p:val>
                                            <p:fltVal val="1"/>
                                          </p:val>
                                        </p:tav>
                                      </p:tavLst>
                                    </p:anim>
                                    <p:anim calcmode="lin" valueType="num">
                                      <p:cBhvr>
                                        <p:cTn id="9" dur="2000" fill="hold"/>
                                        <p:tgtEl>
                                          <p:spTgt spid="1331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p:cTn id="14" dur="500" fill="hold"/>
                                        <p:tgtEl>
                                          <p:spTgt spid="13314"/>
                                        </p:tgtEl>
                                        <p:attrNameLst>
                                          <p:attrName>ppt_w</p:attrName>
                                        </p:attrNameLst>
                                      </p:cBhvr>
                                      <p:tavLst>
                                        <p:tav tm="0">
                                          <p:val>
                                            <p:fltVal val="0"/>
                                          </p:val>
                                        </p:tav>
                                        <p:tav tm="100000">
                                          <p:val>
                                            <p:strVal val="#ppt_w"/>
                                          </p:val>
                                        </p:tav>
                                      </p:tavLst>
                                    </p:anim>
                                    <p:anim calcmode="lin" valueType="num">
                                      <p:cBhvr>
                                        <p:cTn id="15" dur="500" fill="hold"/>
                                        <p:tgtEl>
                                          <p:spTgt spid="13314"/>
                                        </p:tgtEl>
                                        <p:attrNameLst>
                                          <p:attrName>ppt_h</p:attrName>
                                        </p:attrNameLst>
                                      </p:cBhvr>
                                      <p:tavLst>
                                        <p:tav tm="0">
                                          <p:val>
                                            <p:fltVal val="0"/>
                                          </p:val>
                                        </p:tav>
                                        <p:tav tm="100000">
                                          <p:val>
                                            <p:strVal val="#ppt_h"/>
                                          </p:val>
                                        </p:tav>
                                      </p:tavLst>
                                    </p:anim>
                                    <p:animEffect transition="in" filter="fade">
                                      <p:cBhvr>
                                        <p:cTn id="16"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44824"/>
            <a:ext cx="301942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9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Atrocity Propaganda</a:t>
            </a:r>
          </a:p>
        </p:txBody>
      </p:sp>
      <p:sp>
        <p:nvSpPr>
          <p:cNvPr id="3" name="Content Placeholder 2"/>
          <p:cNvSpPr>
            <a:spLocks noGrp="1"/>
          </p:cNvSpPr>
          <p:nvPr>
            <p:ph idx="1"/>
          </p:nvPr>
        </p:nvSpPr>
        <p:spPr>
          <a:xfrm>
            <a:off x="107504" y="1484784"/>
            <a:ext cx="9001000" cy="5373216"/>
          </a:xfrm>
        </p:spPr>
        <p:txBody>
          <a:bodyPr/>
          <a:lstStyle/>
          <a:p>
            <a:r>
              <a:rPr lang="en-CA" b="1" i="1" dirty="0"/>
              <a:t>Atrocity</a:t>
            </a:r>
            <a:r>
              <a:rPr lang="en-CA" dirty="0"/>
              <a:t> propaganda focused on the most violent acts committed by the German and Austro-Hungarian armies, emphasizing their barbarity and providing justification for the conflict.</a:t>
            </a:r>
          </a:p>
          <a:p>
            <a:endParaRPr lang="en-CA" dirty="0"/>
          </a:p>
        </p:txBody>
      </p:sp>
    </p:spTree>
    <p:extLst>
      <p:ext uri="{BB962C8B-B14F-4D97-AF65-F5344CB8AC3E}">
        <p14:creationId xmlns:p14="http://schemas.microsoft.com/office/powerpoint/2010/main" val="410428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Propaganda &amp; Truth</a:t>
            </a:r>
          </a:p>
        </p:txBody>
      </p:sp>
      <p:sp>
        <p:nvSpPr>
          <p:cNvPr id="3" name="Content Placeholder 2"/>
          <p:cNvSpPr>
            <a:spLocks noGrp="1"/>
          </p:cNvSpPr>
          <p:nvPr>
            <p:ph idx="1"/>
          </p:nvPr>
        </p:nvSpPr>
        <p:spPr>
          <a:xfrm>
            <a:off x="35496" y="1417638"/>
            <a:ext cx="9108504" cy="5440362"/>
          </a:xfrm>
        </p:spPr>
        <p:txBody>
          <a:bodyPr>
            <a:normAutofit/>
          </a:bodyPr>
          <a:lstStyle/>
          <a:p>
            <a:r>
              <a:rPr lang="en-CA" dirty="0"/>
              <a:t>Propaganda was used in World War One as in any war - and the truth suffered.</a:t>
            </a:r>
          </a:p>
          <a:p>
            <a:r>
              <a:rPr lang="en-CA" dirty="0"/>
              <a:t>Propaganda ensured that the people only got to know what their governments wanted them to know.</a:t>
            </a:r>
          </a:p>
          <a:p>
            <a:r>
              <a:rPr lang="en-CA" dirty="0"/>
              <a:t>In World War One, the lengths to which governments would go to in an effort to blacken the enemy’s name reached a new level.</a:t>
            </a:r>
          </a:p>
        </p:txBody>
      </p:sp>
    </p:spTree>
    <p:extLst>
      <p:ext uri="{BB962C8B-B14F-4D97-AF65-F5344CB8AC3E}">
        <p14:creationId xmlns:p14="http://schemas.microsoft.com/office/powerpoint/2010/main" val="27287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38100" dist="38100" dir="2700000" algn="tl">
                    <a:srgbClr val="000000">
                      <a:alpha val="43137"/>
                    </a:srgbClr>
                  </a:outerShdw>
                </a:effectLst>
              </a:rPr>
              <a:t>Propaganda was controlling</a:t>
            </a:r>
          </a:p>
        </p:txBody>
      </p:sp>
      <p:sp>
        <p:nvSpPr>
          <p:cNvPr id="3" name="Content Placeholder 2"/>
          <p:cNvSpPr>
            <a:spLocks noGrp="1"/>
          </p:cNvSpPr>
          <p:nvPr>
            <p:ph idx="1"/>
          </p:nvPr>
        </p:nvSpPr>
        <p:spPr>
          <a:xfrm>
            <a:off x="107504" y="1340768"/>
            <a:ext cx="9036496" cy="5472608"/>
          </a:xfrm>
        </p:spPr>
        <p:txBody>
          <a:bodyPr>
            <a:normAutofit/>
          </a:bodyPr>
          <a:lstStyle/>
          <a:p>
            <a:r>
              <a:rPr lang="en-CA" dirty="0"/>
              <a:t>To ensure that everybody thought in the way the government wanted, all forms of information were controlled. </a:t>
            </a:r>
          </a:p>
          <a:p>
            <a:r>
              <a:rPr lang="en-CA" dirty="0"/>
              <a:t>Newspapers were expected to print what the government wanted the reader to read.</a:t>
            </a:r>
          </a:p>
          <a:p>
            <a:r>
              <a:rPr lang="en-CA" dirty="0"/>
              <a:t>The newspapers of Britain, printed headlines that were designed to stir up emotions regardless of whether they were accurate or not.</a:t>
            </a:r>
          </a:p>
        </p:txBody>
      </p:sp>
    </p:spTree>
    <p:extLst>
      <p:ext uri="{BB962C8B-B14F-4D97-AF65-F5344CB8AC3E}">
        <p14:creationId xmlns:p14="http://schemas.microsoft.com/office/powerpoint/2010/main" val="413227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404664"/>
            <a:ext cx="388843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4664"/>
            <a:ext cx="3672408"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5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260648"/>
            <a:ext cx="4495800" cy="6597352"/>
          </a:xfrm>
        </p:spPr>
        <p:txBody>
          <a:bodyPr>
            <a:normAutofit fontScale="92500" lnSpcReduction="10000"/>
          </a:bodyPr>
          <a:lstStyle/>
          <a:p>
            <a:r>
              <a:rPr lang="en-CA" dirty="0"/>
              <a:t>When Canada entered WW1 in 1914, the country went mad and men of all ages enlisted by the </a:t>
            </a:r>
            <a:r>
              <a:rPr lang="en-CA" b="1" dirty="0">
                <a:solidFill>
                  <a:srgbClr val="FF0000"/>
                </a:solidFill>
              </a:rPr>
              <a:t>thousands</a:t>
            </a:r>
            <a:r>
              <a:rPr lang="en-CA" dirty="0"/>
              <a:t>. </a:t>
            </a:r>
          </a:p>
          <a:p>
            <a:r>
              <a:rPr lang="en-CA" dirty="0"/>
              <a:t>However, this zeal waned as reports of casualty rates arrived home. </a:t>
            </a:r>
          </a:p>
          <a:p>
            <a:r>
              <a:rPr lang="en-CA" b="1" dirty="0">
                <a:solidFill>
                  <a:srgbClr val="FF0000"/>
                </a:solidFill>
              </a:rPr>
              <a:t>Recruitment posters </a:t>
            </a:r>
            <a:r>
              <a:rPr lang="en-CA" dirty="0"/>
              <a:t>were an </a:t>
            </a:r>
            <a:r>
              <a:rPr lang="en-CA" b="1" dirty="0">
                <a:solidFill>
                  <a:srgbClr val="FF0000"/>
                </a:solidFill>
              </a:rPr>
              <a:t>integral</a:t>
            </a:r>
            <a:r>
              <a:rPr lang="en-CA" dirty="0"/>
              <a:t> part of encouraging men to enlist at all points between 1914 and 1918. </a:t>
            </a:r>
          </a:p>
          <a:p>
            <a:r>
              <a:rPr lang="en-CA" dirty="0"/>
              <a:t>They </a:t>
            </a:r>
            <a:r>
              <a:rPr lang="en-CA" b="1" dirty="0">
                <a:solidFill>
                  <a:srgbClr val="FF0000"/>
                </a:solidFill>
              </a:rPr>
              <a:t>appealed</a:t>
            </a:r>
            <a:r>
              <a:rPr lang="en-CA" dirty="0">
                <a:solidFill>
                  <a:srgbClr val="FF0000"/>
                </a:solidFill>
              </a:rPr>
              <a:t> </a:t>
            </a:r>
            <a:r>
              <a:rPr lang="en-CA" dirty="0"/>
              <a:t>to the many reasons for enlistment and used various </a:t>
            </a:r>
            <a:r>
              <a:rPr lang="en-CA" b="1" dirty="0">
                <a:solidFill>
                  <a:srgbClr val="FF0000"/>
                </a:solidFill>
              </a:rPr>
              <a:t>propaganda techniques </a:t>
            </a:r>
            <a:r>
              <a:rPr lang="en-CA" dirty="0"/>
              <a:t>to achieve their goal. </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48680"/>
            <a:ext cx="3672408"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8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8280920" cy="615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74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0320"/>
            <a:ext cx="446449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46053"/>
            <a:ext cx="4392488" cy="659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5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1000" fill="hold"/>
                                        <p:tgtEl>
                                          <p:spTgt spid="5123"/>
                                        </p:tgtEl>
                                        <p:attrNameLst>
                                          <p:attrName>ppt_w</p:attrName>
                                        </p:attrNameLst>
                                      </p:cBhvr>
                                      <p:tavLst>
                                        <p:tav tm="0">
                                          <p:val>
                                            <p:fltVal val="0"/>
                                          </p:val>
                                        </p:tav>
                                        <p:tav tm="100000">
                                          <p:val>
                                            <p:strVal val="#ppt_w"/>
                                          </p:val>
                                        </p:tav>
                                      </p:tavLst>
                                    </p:anim>
                                    <p:anim calcmode="lin" valueType="num">
                                      <p:cBhvr>
                                        <p:cTn id="16" dur="1000" fill="hold"/>
                                        <p:tgtEl>
                                          <p:spTgt spid="5123"/>
                                        </p:tgtEl>
                                        <p:attrNameLst>
                                          <p:attrName>ppt_h</p:attrName>
                                        </p:attrNameLst>
                                      </p:cBhvr>
                                      <p:tavLst>
                                        <p:tav tm="0">
                                          <p:val>
                                            <p:fltVal val="0"/>
                                          </p:val>
                                        </p:tav>
                                        <p:tav tm="100000">
                                          <p:val>
                                            <p:strVal val="#ppt_h"/>
                                          </p:val>
                                        </p:tav>
                                      </p:tavLst>
                                    </p:anim>
                                    <p:anim calcmode="lin" valueType="num">
                                      <p:cBhvr>
                                        <p:cTn id="17" dur="1000" fill="hold"/>
                                        <p:tgtEl>
                                          <p:spTgt spid="5123"/>
                                        </p:tgtEl>
                                        <p:attrNameLst>
                                          <p:attrName>style.rotation</p:attrName>
                                        </p:attrNameLst>
                                      </p:cBhvr>
                                      <p:tavLst>
                                        <p:tav tm="0">
                                          <p:val>
                                            <p:fltVal val="90"/>
                                          </p:val>
                                        </p:tav>
                                        <p:tav tm="100000">
                                          <p:val>
                                            <p:fltVal val="0"/>
                                          </p:val>
                                        </p:tav>
                                      </p:tavLst>
                                    </p:anim>
                                    <p:animEffect transition="in" filter="fade">
                                      <p:cBhvr>
                                        <p:cTn id="18"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3888432"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16631"/>
            <a:ext cx="4669160" cy="648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effectLst>
                  <a:outerShdw blurRad="38100" dist="38100" dir="2700000" algn="tl">
                    <a:srgbClr val="000000">
                      <a:alpha val="43137"/>
                    </a:srgbClr>
                  </a:outerShdw>
                </a:effectLst>
              </a:rPr>
              <a:t>Your Country Needs You!</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8100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37568"/>
            <a:ext cx="38100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21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effectLst>
                  <a:outerShdw blurRad="38100" dist="38100" dir="2700000" algn="tl">
                    <a:srgbClr val="000000">
                      <a:alpha val="43137"/>
                    </a:srgbClr>
                  </a:outerShdw>
                </a:effectLst>
              </a:rPr>
              <a:t>Your Country Needs You!</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628800"/>
            <a:ext cx="3960440"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28800"/>
            <a:ext cx="3990603"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31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644</Words>
  <Application>Microsoft Office PowerPoint</Application>
  <PresentationFormat>On-screen Show (4:3)</PresentationFormat>
  <Paragraphs>50</Paragraphs>
  <Slides>29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Wingdings</vt:lpstr>
      <vt:lpstr>Office Theme</vt:lpstr>
      <vt:lpstr>WW1 Propaganda Posters</vt:lpstr>
      <vt:lpstr>Propaganda for patriotism and nationalism</vt:lpstr>
      <vt:lpstr>PowerPoint Presentation</vt:lpstr>
      <vt:lpstr>PowerPoint Presentation</vt:lpstr>
      <vt:lpstr>PowerPoint Presentation</vt:lpstr>
      <vt:lpstr>PowerPoint Presentation</vt:lpstr>
      <vt:lpstr>PowerPoint Presentation</vt:lpstr>
      <vt:lpstr>Your Country Needs You!</vt:lpstr>
      <vt:lpstr>Your Country Needs You!</vt:lpstr>
      <vt:lpstr>Your Country Needs You!</vt:lpstr>
      <vt:lpstr>Patriotism and Nationalism</vt:lpstr>
      <vt:lpstr>Patriotism and Nationalism</vt:lpstr>
      <vt:lpstr>Depicting the Enemy</vt:lpstr>
      <vt:lpstr>Australia &amp; Great Britain</vt:lpstr>
      <vt:lpstr>Women and Propaganda</vt:lpstr>
      <vt:lpstr>Women and Propaganda</vt:lpstr>
      <vt:lpstr>PowerPoint Presentation</vt:lpstr>
      <vt:lpstr>PowerPoint Presentation</vt:lpstr>
      <vt:lpstr>PowerPoint Presentation</vt:lpstr>
      <vt:lpstr>US Propaganda</vt:lpstr>
      <vt:lpstr>American &amp; Irish Propaganda</vt:lpstr>
      <vt:lpstr>German Propaganda</vt:lpstr>
      <vt:lpstr>PowerPoint Presentation</vt:lpstr>
      <vt:lpstr>French Propaganda</vt:lpstr>
      <vt:lpstr>PowerPoint Presentation</vt:lpstr>
      <vt:lpstr>PowerPoint Presentation</vt:lpstr>
      <vt:lpstr>Atrocity Propaganda</vt:lpstr>
      <vt:lpstr>Propaganda &amp; Truth</vt:lpstr>
      <vt:lpstr>Propaganda was controlling</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Propaganda Posters</dc:title>
  <dc:creator>Ursula Neuscheler</dc:creator>
  <cp:lastModifiedBy>Ursula Neuscheler</cp:lastModifiedBy>
  <cp:revision>30</cp:revision>
  <dcterms:created xsi:type="dcterms:W3CDTF">2014-11-22T20:24:02Z</dcterms:created>
  <dcterms:modified xsi:type="dcterms:W3CDTF">2023-11-30T20:25:34Z</dcterms:modified>
</cp:coreProperties>
</file>