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2" r:id="rId4"/>
    <p:sldId id="263" r:id="rId5"/>
    <p:sldId id="264" r:id="rId6"/>
    <p:sldId id="258" r:id="rId7"/>
    <p:sldId id="265" r:id="rId8"/>
    <p:sldId id="259" r:id="rId9"/>
    <p:sldId id="260" r:id="rId10"/>
    <p:sldId id="266" r:id="rId11"/>
    <p:sldId id="261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0" d="100"/>
          <a:sy n="120" d="100"/>
        </p:scale>
        <p:origin x="19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063898" y="0"/>
            <a:ext cx="12700" cy="6858000"/>
          </a:xfrm>
          <a:prstGeom prst="rect">
            <a:avLst/>
          </a:prstGeom>
          <a:solidFill>
            <a:srgbClr val="1E32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8127796" y="0"/>
            <a:ext cx="12700" cy="6858000"/>
          </a:xfrm>
          <a:prstGeom prst="rect">
            <a:avLst/>
          </a:prstGeom>
          <a:solidFill>
            <a:srgbClr val="1E32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0" y="2286000"/>
            <a:ext cx="12191695" cy="12700"/>
          </a:xfrm>
          <a:prstGeom prst="rect">
            <a:avLst/>
          </a:prstGeom>
          <a:solidFill>
            <a:srgbClr val="1E32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12191695" cy="12700"/>
          </a:xfrm>
          <a:prstGeom prst="rect">
            <a:avLst/>
          </a:prstGeom>
          <a:solidFill>
            <a:srgbClr val="1E32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972458" y="2194560"/>
            <a:ext cx="182880" cy="182880"/>
          </a:xfrm>
          <a:prstGeom prst="ellipse">
            <a:avLst/>
          </a:prstGeom>
          <a:solidFill>
            <a:srgbClr val="EB5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8036356" y="2194560"/>
            <a:ext cx="182880" cy="182880"/>
          </a:xfrm>
          <a:prstGeom prst="ellipse">
            <a:avLst/>
          </a:prstGeom>
          <a:solidFill>
            <a:srgbClr val="EB5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3972458" y="4480560"/>
            <a:ext cx="182880" cy="182880"/>
          </a:xfrm>
          <a:prstGeom prst="ellipse">
            <a:avLst/>
          </a:prstGeom>
          <a:solidFill>
            <a:srgbClr val="EB5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8036356" y="4480560"/>
            <a:ext cx="182880" cy="182880"/>
          </a:xfrm>
          <a:prstGeom prst="ellipse">
            <a:avLst/>
          </a:prstGeom>
          <a:solidFill>
            <a:srgbClr val="EB5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371600" y="1828800"/>
            <a:ext cx="9144000" cy="1841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400" b="1">
                <a:solidFill>
                  <a:srgbClr val="FFFFFF"/>
                </a:solidFill>
                <a:latin typeface="Arial"/>
              </a:defRPr>
            </a:pPr>
            <a:r>
              <a:rPr dirty="0"/>
              <a:t>Mastering the Rule of Thirds</a:t>
            </a:r>
          </a:p>
          <a:p>
            <a:pPr>
              <a:spcBef>
                <a:spcPts val="1400"/>
              </a:spcBef>
              <a:defRPr sz="2200">
                <a:solidFill>
                  <a:srgbClr val="EB5E28"/>
                </a:solidFill>
                <a:latin typeface="Arial"/>
              </a:defRPr>
            </a:pPr>
            <a:r>
              <a:rPr dirty="0"/>
              <a:t>Create PowerPoint Presentations That Capture the Eye</a:t>
            </a:r>
          </a:p>
          <a:p>
            <a:pPr>
              <a:spcBef>
                <a:spcPts val="2400"/>
              </a:spcBef>
              <a:defRPr sz="1600">
                <a:solidFill>
                  <a:srgbClr val="78828C"/>
                </a:solidFill>
                <a:latin typeface="Arial"/>
              </a:defRPr>
            </a:pPr>
            <a:r>
              <a:rPr dirty="0"/>
              <a:t>Design Guide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063898" y="0"/>
            <a:ext cx="12700" cy="6858000"/>
          </a:xfrm>
          <a:prstGeom prst="rect">
            <a:avLst/>
          </a:prstGeom>
          <a:solidFill>
            <a:srgbClr val="D2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8127796" y="0"/>
            <a:ext cx="12700" cy="6858000"/>
          </a:xfrm>
          <a:prstGeom prst="rect">
            <a:avLst/>
          </a:prstGeom>
          <a:solidFill>
            <a:srgbClr val="D2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0" y="2286000"/>
            <a:ext cx="12191695" cy="12700"/>
          </a:xfrm>
          <a:prstGeom prst="rect">
            <a:avLst/>
          </a:prstGeom>
          <a:solidFill>
            <a:srgbClr val="D2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12191695" cy="12700"/>
          </a:xfrm>
          <a:prstGeom prst="rect">
            <a:avLst/>
          </a:prstGeom>
          <a:solidFill>
            <a:srgbClr val="D2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972458" y="2194560"/>
            <a:ext cx="182880" cy="182880"/>
          </a:xfrm>
          <a:prstGeom prst="ellipse">
            <a:avLst/>
          </a:prstGeom>
          <a:solidFill>
            <a:srgbClr val="EB5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8036356" y="2194560"/>
            <a:ext cx="182880" cy="182880"/>
          </a:xfrm>
          <a:prstGeom prst="ellipse">
            <a:avLst/>
          </a:prstGeom>
          <a:solidFill>
            <a:srgbClr val="EB5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3972458" y="4480560"/>
            <a:ext cx="182880" cy="182880"/>
          </a:xfrm>
          <a:prstGeom prst="ellipse">
            <a:avLst/>
          </a:prstGeom>
          <a:solidFill>
            <a:srgbClr val="EB5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8036356" y="4480560"/>
            <a:ext cx="182880" cy="182880"/>
          </a:xfrm>
          <a:prstGeom prst="ellipse">
            <a:avLst/>
          </a:prstGeom>
          <a:solidFill>
            <a:srgbClr val="EB5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14400" y="54864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B1D3A"/>
                </a:solidFill>
              </a:defRPr>
            </a:pPr>
            <a:r>
              <a:t>What is the Rule of Thirds?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560320"/>
            <a:ext cx="64008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1800" b="1">
                <a:solidFill>
                  <a:srgbClr val="28323C"/>
                </a:solidFill>
              </a:rPr>
              <a:t>The 3x3 Grid: </a:t>
            </a:r>
            <a:r>
              <a:rPr sz="1800">
                <a:solidFill>
                  <a:srgbClr val="28323C"/>
                </a:solidFill>
              </a:rPr>
              <a:t>Imagine splitting your slide into 3 equal columns and rows. This creates 9 equal blocks.</a:t>
            </a:r>
          </a:p>
          <a:p>
            <a:pPr>
              <a:spcAft>
                <a:spcPts val="1400"/>
              </a:spcAft>
            </a:pPr>
            <a:r>
              <a:rPr sz="1800" b="1">
                <a:solidFill>
                  <a:srgbClr val="28323C"/>
                </a:solidFill>
              </a:rPr>
              <a:t>Power Points: </a:t>
            </a:r>
            <a:r>
              <a:rPr sz="1800">
                <a:solidFill>
                  <a:srgbClr val="28323C"/>
                </a:solidFill>
              </a:rPr>
              <a:t>The 4 magic intersections where lines cross are called 'Power Points'.</a:t>
            </a:r>
          </a:p>
          <a:p>
            <a:pPr>
              <a:spcAft>
                <a:spcPts val="1400"/>
              </a:spcAft>
            </a:pPr>
            <a:r>
              <a:rPr sz="1800" b="1">
                <a:solidFill>
                  <a:srgbClr val="28323C"/>
                </a:solidFill>
              </a:rPr>
              <a:t>The Golden Rule: </a:t>
            </a:r>
            <a:r>
              <a:rPr sz="1800">
                <a:solidFill>
                  <a:srgbClr val="28323C"/>
                </a:solidFill>
              </a:rPr>
              <a:t>Human eyes naturally look at these intersections first—not the dead centre!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2286000"/>
            <a:ext cx="3200400" cy="3657600"/>
          </a:xfrm>
          <a:prstGeom prst="roundRect">
            <a:avLst/>
          </a:prstGeom>
          <a:solidFill>
            <a:srgbClr val="0B1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600">
                <a:solidFill>
                  <a:srgbClr val="FFFFFF"/>
                </a:solidFill>
              </a:defRPr>
            </a:pPr>
            <a:br>
              <a:rPr dirty="0"/>
            </a:br>
            <a:br>
              <a:rPr dirty="0"/>
            </a:br>
            <a:br>
              <a:rPr dirty="0"/>
            </a:br>
            <a:r>
              <a:rPr dirty="0"/>
              <a:t>[ Visual Focal Point ]</a:t>
            </a:r>
            <a:br>
              <a:rPr dirty="0"/>
            </a:br>
            <a:br>
              <a:rPr dirty="0"/>
            </a:br>
            <a:r>
              <a:rPr dirty="0"/>
              <a:t>Placed right along the right-hand Power Points.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A61F6B-3DDF-C7F4-1E81-0084C5A93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D31911B-D581-6EEA-FD47-7DA8B7C05DC8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422D17A-18CF-05FE-596C-3409A5FD50BC}"/>
              </a:ext>
            </a:extLst>
          </p:cNvPr>
          <p:cNvSpPr/>
          <p:nvPr/>
        </p:nvSpPr>
        <p:spPr>
          <a:xfrm>
            <a:off x="4063898" y="0"/>
            <a:ext cx="12700" cy="6858000"/>
          </a:xfrm>
          <a:prstGeom prst="rect">
            <a:avLst/>
          </a:prstGeom>
          <a:solidFill>
            <a:srgbClr val="D2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87EBDF4-4183-8D0B-CA3A-413E17B9D0BB}"/>
              </a:ext>
            </a:extLst>
          </p:cNvPr>
          <p:cNvSpPr/>
          <p:nvPr/>
        </p:nvSpPr>
        <p:spPr>
          <a:xfrm>
            <a:off x="8127796" y="0"/>
            <a:ext cx="12700" cy="6858000"/>
          </a:xfrm>
          <a:prstGeom prst="rect">
            <a:avLst/>
          </a:prstGeom>
          <a:solidFill>
            <a:srgbClr val="D2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FB3F288-830C-58D0-4848-151078CFE7C4}"/>
              </a:ext>
            </a:extLst>
          </p:cNvPr>
          <p:cNvSpPr/>
          <p:nvPr/>
        </p:nvSpPr>
        <p:spPr>
          <a:xfrm>
            <a:off x="0" y="2286000"/>
            <a:ext cx="12191695" cy="12700"/>
          </a:xfrm>
          <a:prstGeom prst="rect">
            <a:avLst/>
          </a:prstGeom>
          <a:solidFill>
            <a:srgbClr val="D2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78BF7E-DFB4-CE6F-9FA4-AD77CFD80D34}"/>
              </a:ext>
            </a:extLst>
          </p:cNvPr>
          <p:cNvSpPr/>
          <p:nvPr/>
        </p:nvSpPr>
        <p:spPr>
          <a:xfrm>
            <a:off x="0" y="4572000"/>
            <a:ext cx="12191695" cy="12700"/>
          </a:xfrm>
          <a:prstGeom prst="rect">
            <a:avLst/>
          </a:prstGeom>
          <a:solidFill>
            <a:srgbClr val="D2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E420B05-B247-1304-EF0D-AA246C3CFA27}"/>
              </a:ext>
            </a:extLst>
          </p:cNvPr>
          <p:cNvSpPr/>
          <p:nvPr/>
        </p:nvSpPr>
        <p:spPr>
          <a:xfrm>
            <a:off x="3972458" y="2194560"/>
            <a:ext cx="182880" cy="182880"/>
          </a:xfrm>
          <a:prstGeom prst="ellipse">
            <a:avLst/>
          </a:prstGeom>
          <a:solidFill>
            <a:srgbClr val="EB5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F818D99-5C8E-B4FF-11F7-950F9D615C9C}"/>
              </a:ext>
            </a:extLst>
          </p:cNvPr>
          <p:cNvSpPr/>
          <p:nvPr/>
        </p:nvSpPr>
        <p:spPr>
          <a:xfrm>
            <a:off x="8036356" y="2194560"/>
            <a:ext cx="182880" cy="182880"/>
          </a:xfrm>
          <a:prstGeom prst="ellipse">
            <a:avLst/>
          </a:prstGeom>
          <a:solidFill>
            <a:srgbClr val="EB5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BBFF206-DA9D-0886-4895-295A94E5F715}"/>
              </a:ext>
            </a:extLst>
          </p:cNvPr>
          <p:cNvSpPr/>
          <p:nvPr/>
        </p:nvSpPr>
        <p:spPr>
          <a:xfrm>
            <a:off x="3972458" y="4480560"/>
            <a:ext cx="182880" cy="182880"/>
          </a:xfrm>
          <a:prstGeom prst="ellipse">
            <a:avLst/>
          </a:prstGeom>
          <a:solidFill>
            <a:srgbClr val="EB5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0BA4A07-C5B1-77B5-5E15-DE1934EC007A}"/>
              </a:ext>
            </a:extLst>
          </p:cNvPr>
          <p:cNvSpPr/>
          <p:nvPr/>
        </p:nvSpPr>
        <p:spPr>
          <a:xfrm>
            <a:off x="8036356" y="4480560"/>
            <a:ext cx="182880" cy="182880"/>
          </a:xfrm>
          <a:prstGeom prst="ellipse">
            <a:avLst/>
          </a:prstGeom>
          <a:solidFill>
            <a:srgbClr val="EB5E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F15E961-BA8A-0AD0-B5E6-4D00BB6BF90A}"/>
              </a:ext>
            </a:extLst>
          </p:cNvPr>
          <p:cNvSpPr txBox="1"/>
          <p:nvPr/>
        </p:nvSpPr>
        <p:spPr>
          <a:xfrm>
            <a:off x="914400" y="54864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B1D3A"/>
                </a:solidFill>
              </a:defRPr>
            </a:pPr>
            <a:r>
              <a:t>What is the Rule of Thirds?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0A2E3D-24F3-FC98-9DF2-AB6F32EC8478}"/>
              </a:ext>
            </a:extLst>
          </p:cNvPr>
          <p:cNvSpPr txBox="1"/>
          <p:nvPr/>
        </p:nvSpPr>
        <p:spPr>
          <a:xfrm>
            <a:off x="914400" y="2560320"/>
            <a:ext cx="64008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1800" b="1">
                <a:solidFill>
                  <a:srgbClr val="28323C"/>
                </a:solidFill>
              </a:rPr>
              <a:t>The 3x3 Grid: </a:t>
            </a:r>
            <a:r>
              <a:rPr sz="1800">
                <a:solidFill>
                  <a:srgbClr val="28323C"/>
                </a:solidFill>
              </a:rPr>
              <a:t>Imagine splitting your slide into 3 equal columns and rows. This creates 9 equal blocks.</a:t>
            </a:r>
          </a:p>
          <a:p>
            <a:pPr>
              <a:spcAft>
                <a:spcPts val="1400"/>
              </a:spcAft>
            </a:pPr>
            <a:r>
              <a:rPr sz="1800" b="1">
                <a:solidFill>
                  <a:srgbClr val="28323C"/>
                </a:solidFill>
              </a:rPr>
              <a:t>Power Points: </a:t>
            </a:r>
            <a:r>
              <a:rPr sz="1800">
                <a:solidFill>
                  <a:srgbClr val="28323C"/>
                </a:solidFill>
              </a:rPr>
              <a:t>The 4 magic intersections where lines cross are called 'Power Points'.</a:t>
            </a:r>
          </a:p>
          <a:p>
            <a:pPr>
              <a:spcAft>
                <a:spcPts val="1400"/>
              </a:spcAft>
            </a:pPr>
            <a:r>
              <a:rPr sz="1800" b="1">
                <a:solidFill>
                  <a:srgbClr val="28323C"/>
                </a:solidFill>
              </a:rPr>
              <a:t>The Golden Rule: </a:t>
            </a:r>
            <a:r>
              <a:rPr sz="1800">
                <a:solidFill>
                  <a:srgbClr val="28323C"/>
                </a:solidFill>
              </a:rPr>
              <a:t>Human eyes naturally look at these intersections first—not the dead centre!</a:t>
            </a:r>
          </a:p>
        </p:txBody>
      </p:sp>
      <p:pic>
        <p:nvPicPr>
          <p:cNvPr id="14" name="Picture 13" descr="One country, endless places to discover. Where would you go first? ✨ 🇮🇹 Italy — where every corner feels like a postcard. From the historic streets of Rome and Florence to the">
            <a:extLst>
              <a:ext uri="{FF2B5EF4-FFF2-40B4-BE49-F238E27FC236}">
                <a16:creationId xmlns:a16="http://schemas.microsoft.com/office/drawing/2014/main" id="{B23B86A3-7351-422B-0E77-8F34BA69FD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3865" y="1600199"/>
            <a:ext cx="2743201" cy="365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228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17DA6-E6D8-EB2E-B103-E9F05402A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C30A101-7897-C0CB-7EF9-76BECE63FBE5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7F78CD-BB74-7E3E-F2C1-A431857DE6C3}"/>
              </a:ext>
            </a:extLst>
          </p:cNvPr>
          <p:cNvSpPr txBox="1"/>
          <p:nvPr/>
        </p:nvSpPr>
        <p:spPr>
          <a:xfrm>
            <a:off x="914400" y="54864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B1D3A"/>
                </a:solidFill>
              </a:defRPr>
            </a:pPr>
            <a:r>
              <a:t>Center-Heavy vs. Thirds Layout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916E1CF-C410-D20E-C38F-772CDAAC1BA6}"/>
              </a:ext>
            </a:extLst>
          </p:cNvPr>
          <p:cNvSpPr/>
          <p:nvPr/>
        </p:nvSpPr>
        <p:spPr>
          <a:xfrm>
            <a:off x="3419061" y="1828800"/>
            <a:ext cx="4754880" cy="4114800"/>
          </a:xfrm>
          <a:prstGeom prst="rect">
            <a:avLst/>
          </a:prstGeom>
          <a:solidFill>
            <a:srgbClr val="F5F7FA"/>
          </a:solidFill>
          <a:ln>
            <a:solidFill>
              <a:srgbClr val="E6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800" b="1">
                <a:solidFill>
                  <a:srgbClr val="B43232"/>
                </a:solidFill>
              </a:defRPr>
            </a:pPr>
            <a:br/>
            <a:r>
              <a:t>THE MISTAKE: Centered Clutter</a:t>
            </a:r>
            <a:br/>
            <a:endParaRPr/>
          </a:p>
          <a:p>
            <a:pPr algn="ctr">
              <a:defRPr sz="1400">
                <a:solidFill>
                  <a:srgbClr val="28323C"/>
                </a:solidFill>
              </a:defRPr>
            </a:pPr>
            <a:r>
              <a:t>Everything is dumped right in the middle.</a:t>
            </a:r>
            <a:br/>
            <a:r>
              <a:t>It looks stiff, boring, and feels like an default auto-generated template.</a:t>
            </a:r>
            <a:br/>
            <a:r>
              <a:t>The eye gets lazy.</a:t>
            </a:r>
          </a:p>
        </p:txBody>
      </p:sp>
    </p:spTree>
    <p:extLst>
      <p:ext uri="{BB962C8B-B14F-4D97-AF65-F5344CB8AC3E}">
        <p14:creationId xmlns:p14="http://schemas.microsoft.com/office/powerpoint/2010/main" val="2458584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39148-A4A1-265C-8ADD-97EE2C5CE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254C13B-EB86-B9F2-5FD8-24E25DFF585B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3399FA-59DA-97C2-8428-B811A735EEC2}"/>
              </a:ext>
            </a:extLst>
          </p:cNvPr>
          <p:cNvSpPr txBox="1"/>
          <p:nvPr/>
        </p:nvSpPr>
        <p:spPr>
          <a:xfrm>
            <a:off x="914400" y="54864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B1D3A"/>
                </a:solidFill>
              </a:defRPr>
            </a:pPr>
            <a:r>
              <a:t>Center-Heavy vs. Thirds Layout</a:t>
            </a:r>
          </a:p>
        </p:txBody>
      </p:sp>
      <p:pic>
        <p:nvPicPr>
          <p:cNvPr id="5" name="Picture 4" descr="The Top 16 Things to do in Italy | Bookmundi">
            <a:extLst>
              <a:ext uri="{FF2B5EF4-FFF2-40B4-BE49-F238E27FC236}">
                <a16:creationId xmlns:a16="http://schemas.microsoft.com/office/drawing/2014/main" id="{0B4F0FE7-372F-E336-AAE7-82B3A04A0E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625" y="1687829"/>
            <a:ext cx="645795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1637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54864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B1D3A"/>
                </a:solidFill>
              </a:defRPr>
            </a:pPr>
            <a:r>
              <a:t>Center-Heavy vs. Thirds Layout</a:t>
            </a:r>
          </a:p>
        </p:txBody>
      </p:sp>
      <p:sp>
        <p:nvSpPr>
          <p:cNvPr id="5" name="Rectangle 4"/>
          <p:cNvSpPr/>
          <p:nvPr/>
        </p:nvSpPr>
        <p:spPr>
          <a:xfrm>
            <a:off x="6522415" y="1828800"/>
            <a:ext cx="4754880" cy="4114800"/>
          </a:xfrm>
          <a:prstGeom prst="rect">
            <a:avLst/>
          </a:prstGeom>
          <a:solidFill>
            <a:srgbClr val="0B1D3A"/>
          </a:solidFill>
          <a:ln>
            <a:solidFill>
              <a:srgbClr val="EB5E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800" b="1">
                <a:solidFill>
                  <a:srgbClr val="EB5E28"/>
                </a:solidFill>
              </a:defRPr>
            </a:pPr>
            <a:br/>
            <a:r>
              <a:t>THE FIX: Rule of Thirds</a:t>
            </a:r>
            <a:br/>
            <a:endParaRPr/>
          </a:p>
          <a:p>
            <a:pPr algn="ctr">
              <a:defRPr sz="1400">
                <a:solidFill>
                  <a:srgbClr val="FFFFFF"/>
                </a:solidFill>
              </a:defRPr>
            </a:pPr>
            <a:r>
              <a:t>Title shifted to the left 1/3 line.</a:t>
            </a:r>
            <a:br/>
            <a:r>
              <a:t>Main graphic or photo anchors the opposite 2/3 space.</a:t>
            </a:r>
            <a:br/>
            <a:r>
              <a:t>Negative space makes it feel high-end and intentional.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6ECBE-E656-565E-B7C5-1B7B2D1C8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D7A958F-CD9F-2081-75DC-034963B1A319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192A3B-FE03-CD19-AA61-2BE9962112B9}"/>
              </a:ext>
            </a:extLst>
          </p:cNvPr>
          <p:cNvSpPr txBox="1"/>
          <p:nvPr/>
        </p:nvSpPr>
        <p:spPr>
          <a:xfrm>
            <a:off x="914400" y="54864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B1D3A"/>
                </a:solidFill>
              </a:defRPr>
            </a:pPr>
            <a:r>
              <a:t>Center-Heavy vs. Thirds Layout</a:t>
            </a:r>
          </a:p>
        </p:txBody>
      </p:sp>
      <p:pic>
        <p:nvPicPr>
          <p:cNvPr id="4" name="Picture 3" descr="The Best Places To Visit In Italy | British Vogue">
            <a:extLst>
              <a:ext uri="{FF2B5EF4-FFF2-40B4-BE49-F238E27FC236}">
                <a16:creationId xmlns:a16="http://schemas.microsoft.com/office/drawing/2014/main" id="{DB122A9F-5912-430F-595C-116136173C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5099" y="1594236"/>
            <a:ext cx="4407590" cy="440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324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54864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B1D3A"/>
                </a:solidFill>
              </a:defRPr>
            </a:pPr>
            <a:r>
              <a:t>Stop Guessing: Turn On Gridlines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011680"/>
            <a:ext cx="103628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1800" b="1">
                <a:solidFill>
                  <a:srgbClr val="28323C"/>
                </a:solidFill>
              </a:rPr>
              <a:t>Step 1: Locate View Tab</a:t>
            </a:r>
            <a:r>
              <a:rPr sz="1800">
                <a:solidFill>
                  <a:srgbClr val="28323C"/>
                </a:solidFill>
              </a:rPr>
              <a:t>
Go up to the top navigation ribbon and click on 'View'.</a:t>
            </a:r>
          </a:p>
          <a:p>
            <a:pPr>
              <a:spcAft>
                <a:spcPts val="1400"/>
              </a:spcAft>
            </a:pPr>
            <a:r>
              <a:rPr sz="1800" b="1">
                <a:solidFill>
                  <a:srgbClr val="28323C"/>
                </a:solidFill>
              </a:rPr>
              <a:t>Step 2: Check 'Gridlines' &amp; 'Guides'</a:t>
            </a:r>
            <a:r>
              <a:rPr sz="1800">
                <a:solidFill>
                  <a:srgbClr val="28323C"/>
                </a:solidFill>
              </a:rPr>
              <a:t>
Turn these boxes on. PowerPoint will automatically show layout overlays.</a:t>
            </a:r>
          </a:p>
          <a:p>
            <a:pPr>
              <a:spcAft>
                <a:spcPts val="1400"/>
              </a:spcAft>
            </a:pPr>
            <a:r>
              <a:rPr sz="1800" b="1">
                <a:solidFill>
                  <a:srgbClr val="28323C"/>
                </a:solidFill>
              </a:rPr>
              <a:t>Step 3: Snap Content to Grid</a:t>
            </a:r>
            <a:r>
              <a:rPr sz="1800">
                <a:solidFill>
                  <a:srgbClr val="28323C"/>
                </a:solidFill>
              </a:rPr>
              <a:t>
Drag your text boxes, charts, and image borders until they 'snap' cleanly onto the lines.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063898" y="0"/>
            <a:ext cx="12700" cy="6858000"/>
          </a:xfrm>
          <a:prstGeom prst="rect">
            <a:avLst/>
          </a:prstGeom>
          <a:solidFill>
            <a:srgbClr val="E6EB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8127796" y="0"/>
            <a:ext cx="12700" cy="6858000"/>
          </a:xfrm>
          <a:prstGeom prst="rect">
            <a:avLst/>
          </a:prstGeom>
          <a:solidFill>
            <a:srgbClr val="E6EB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0" y="2286000"/>
            <a:ext cx="12191695" cy="12700"/>
          </a:xfrm>
          <a:prstGeom prst="rect">
            <a:avLst/>
          </a:prstGeom>
          <a:solidFill>
            <a:srgbClr val="E6EB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12191695" cy="12700"/>
          </a:xfrm>
          <a:prstGeom prst="rect">
            <a:avLst/>
          </a:prstGeom>
          <a:solidFill>
            <a:srgbClr val="E6EB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48640" y="1371600"/>
            <a:ext cx="3200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0"/>
              </a:spcAft>
              <a:defRPr sz="2800" b="1">
                <a:solidFill>
                  <a:srgbClr val="0B1D3A"/>
                </a:solidFill>
              </a:defRPr>
            </a:pPr>
            <a:r>
              <a:t>Left 1/3 for Text</a:t>
            </a:r>
          </a:p>
          <a:p>
            <a:pPr>
              <a:defRPr sz="1800">
                <a:solidFill>
                  <a:srgbClr val="28323C"/>
                </a:solidFill>
              </a:defRPr>
            </a:pPr>
            <a:r>
              <a:t>• Keep points ultra-short.</a:t>
            </a:r>
            <a:br/>
            <a:r>
              <a:t>• Use bold keywords.</a:t>
            </a:r>
            <a:br/>
            <a:r>
              <a:t>• Let the empty space breathe.</a:t>
            </a:r>
          </a:p>
        </p:txBody>
      </p:sp>
      <p:sp>
        <p:nvSpPr>
          <p:cNvPr id="8" name="Rectangle 7"/>
          <p:cNvSpPr/>
          <p:nvPr/>
        </p:nvSpPr>
        <p:spPr>
          <a:xfrm>
            <a:off x="4462272" y="1371600"/>
            <a:ext cx="7132320" cy="4389120"/>
          </a:xfrm>
          <a:prstGeom prst="rect">
            <a:avLst/>
          </a:prstGeom>
          <a:solidFill>
            <a:srgbClr val="0B1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2200" b="1">
                <a:solidFill>
                  <a:srgbClr val="FFFFFF"/>
                </a:solidFill>
              </a:defRPr>
            </a:pPr>
            <a:br/>
            <a:br/>
            <a:br/>
            <a:r>
              <a:t>Right 2/3 Saved For Large Visual Context</a:t>
            </a:r>
            <a:br/>
            <a:r>
              <a:t>(Hero Image, Diagram, or Big Metric Chart)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22BE50-EAD2-DB9B-B1EF-E90ADAF25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C08BE1B-ED2F-6AC5-2145-5EB82D927E0D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0C695A-D017-F935-ED65-CF7DC5ED6510}"/>
              </a:ext>
            </a:extLst>
          </p:cNvPr>
          <p:cNvSpPr/>
          <p:nvPr/>
        </p:nvSpPr>
        <p:spPr>
          <a:xfrm>
            <a:off x="4063898" y="0"/>
            <a:ext cx="12700" cy="6858000"/>
          </a:xfrm>
          <a:prstGeom prst="rect">
            <a:avLst/>
          </a:prstGeom>
          <a:solidFill>
            <a:srgbClr val="E6EB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7BC4FE6-09D9-60D8-83E6-A3C4A806F409}"/>
              </a:ext>
            </a:extLst>
          </p:cNvPr>
          <p:cNvSpPr/>
          <p:nvPr/>
        </p:nvSpPr>
        <p:spPr>
          <a:xfrm>
            <a:off x="8127796" y="0"/>
            <a:ext cx="12700" cy="6858000"/>
          </a:xfrm>
          <a:prstGeom prst="rect">
            <a:avLst/>
          </a:prstGeom>
          <a:solidFill>
            <a:srgbClr val="E6EB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B44795-B887-172E-46E0-C97E32D9C1A0}"/>
              </a:ext>
            </a:extLst>
          </p:cNvPr>
          <p:cNvSpPr/>
          <p:nvPr/>
        </p:nvSpPr>
        <p:spPr>
          <a:xfrm>
            <a:off x="0" y="2286000"/>
            <a:ext cx="12191695" cy="12700"/>
          </a:xfrm>
          <a:prstGeom prst="rect">
            <a:avLst/>
          </a:prstGeom>
          <a:solidFill>
            <a:srgbClr val="E6EB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F22CFFB-772A-9DC8-E8F7-3164E743591D}"/>
              </a:ext>
            </a:extLst>
          </p:cNvPr>
          <p:cNvSpPr/>
          <p:nvPr/>
        </p:nvSpPr>
        <p:spPr>
          <a:xfrm>
            <a:off x="0" y="4572000"/>
            <a:ext cx="12191695" cy="12700"/>
          </a:xfrm>
          <a:prstGeom prst="rect">
            <a:avLst/>
          </a:prstGeom>
          <a:solidFill>
            <a:srgbClr val="E6EB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990E7A-49B2-9084-7432-2F340C41EEBE}"/>
              </a:ext>
            </a:extLst>
          </p:cNvPr>
          <p:cNvSpPr txBox="1"/>
          <p:nvPr/>
        </p:nvSpPr>
        <p:spPr>
          <a:xfrm>
            <a:off x="612251" y="2353002"/>
            <a:ext cx="3200400" cy="2164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0"/>
              </a:spcAft>
              <a:defRPr sz="2800" b="1">
                <a:solidFill>
                  <a:srgbClr val="0B1D3A"/>
                </a:solidFill>
              </a:defRPr>
            </a:pPr>
            <a:r>
              <a:rPr lang="en-CA" dirty="0"/>
              <a:t>A Map of Rome</a:t>
            </a:r>
            <a:endParaRPr dirty="0"/>
          </a:p>
          <a:p>
            <a:pPr>
              <a:defRPr sz="1800">
                <a:solidFill>
                  <a:srgbClr val="28323C"/>
                </a:solidFill>
              </a:defRPr>
            </a:pPr>
            <a:r>
              <a:rPr dirty="0"/>
              <a:t>• </a:t>
            </a:r>
            <a:r>
              <a:rPr lang="en-CA" dirty="0"/>
              <a:t>Many great places to see.</a:t>
            </a:r>
          </a:p>
          <a:p>
            <a:pPr>
              <a:defRPr sz="1800">
                <a:solidFill>
                  <a:srgbClr val="28323C"/>
                </a:solidFill>
              </a:defRPr>
            </a:pPr>
            <a:br>
              <a:rPr dirty="0"/>
            </a:br>
            <a:r>
              <a:rPr dirty="0"/>
              <a:t>• </a:t>
            </a:r>
            <a:r>
              <a:rPr lang="en-CA" dirty="0"/>
              <a:t>Visit the </a:t>
            </a:r>
            <a:r>
              <a:rPr lang="en-CA" b="1" dirty="0"/>
              <a:t>Vatican</a:t>
            </a:r>
            <a:r>
              <a:rPr lang="en-CA" dirty="0"/>
              <a:t>.</a:t>
            </a:r>
          </a:p>
          <a:p>
            <a:pPr>
              <a:defRPr sz="1800">
                <a:solidFill>
                  <a:srgbClr val="28323C"/>
                </a:solidFill>
              </a:defRPr>
            </a:pPr>
            <a:br>
              <a:rPr dirty="0"/>
            </a:br>
            <a:r>
              <a:rPr dirty="0"/>
              <a:t>• </a:t>
            </a:r>
            <a:r>
              <a:rPr lang="en-CA" dirty="0"/>
              <a:t>Start planning your visit</a:t>
            </a:r>
            <a:r>
              <a:rPr dirty="0"/>
              <a:t>.</a:t>
            </a:r>
          </a:p>
        </p:txBody>
      </p:sp>
      <p:pic>
        <p:nvPicPr>
          <p:cNvPr id="10" name="Picture 9" descr="Tourist map of Rome city | Maps of Rome | Maps of Italy | Maps of Europe | GIF map | Maps of the World in GIF format | Maps of the whole World">
            <a:extLst>
              <a:ext uri="{FF2B5EF4-FFF2-40B4-BE49-F238E27FC236}">
                <a16:creationId xmlns:a16="http://schemas.microsoft.com/office/drawing/2014/main" id="{8DA3D65C-2A80-58E3-57BD-F0E43F2A5C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9425" y="975568"/>
            <a:ext cx="6984236" cy="496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1243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54864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FFFFFF"/>
                </a:solidFill>
              </a:defRPr>
            </a:pPr>
            <a:r>
              <a:t>Your Quick Slide Checklist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2011680"/>
            <a:ext cx="91440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</a:pPr>
            <a:r>
              <a:rPr sz="2000" b="1">
                <a:solidFill>
                  <a:srgbClr val="EB5E28"/>
                </a:solidFill>
              </a:rPr>
              <a:t>✔  </a:t>
            </a:r>
            <a:r>
              <a:rPr sz="1800" b="1">
                <a:solidFill>
                  <a:srgbClr val="FFFFFF"/>
                </a:solidFill>
              </a:rPr>
              <a:t>Off-Center Elements — </a:t>
            </a:r>
            <a:r>
              <a:rPr sz="1800">
                <a:solidFill>
                  <a:srgbClr val="F5F7FA"/>
                </a:solidFill>
              </a:rPr>
              <a:t>Are main titles/images aligned to a power point or third line?</a:t>
            </a:r>
          </a:p>
          <a:p>
            <a:pPr>
              <a:spcAft>
                <a:spcPts val="1600"/>
              </a:spcAft>
            </a:pPr>
            <a:r>
              <a:rPr sz="2000" b="1">
                <a:solidFill>
                  <a:srgbClr val="EB5E28"/>
                </a:solidFill>
              </a:rPr>
              <a:t>✔  </a:t>
            </a:r>
            <a:r>
              <a:rPr sz="1800" b="1">
                <a:solidFill>
                  <a:srgbClr val="FFFFFF"/>
                </a:solidFill>
              </a:rPr>
              <a:t>Negative Space — </a:t>
            </a:r>
            <a:r>
              <a:rPr sz="1800">
                <a:solidFill>
                  <a:srgbClr val="F5F7FA"/>
                </a:solidFill>
              </a:rPr>
              <a:t>Is at least 30-40% of your slide completely clear of clutter?</a:t>
            </a:r>
          </a:p>
          <a:p>
            <a:pPr>
              <a:spcAft>
                <a:spcPts val="1600"/>
              </a:spcAft>
            </a:pPr>
            <a:r>
              <a:rPr sz="2000" b="1">
                <a:solidFill>
                  <a:srgbClr val="EB5E28"/>
                </a:solidFill>
              </a:rPr>
              <a:t>✔  </a:t>
            </a:r>
            <a:r>
              <a:rPr sz="1800" b="1">
                <a:solidFill>
                  <a:srgbClr val="FFFFFF"/>
                </a:solidFill>
              </a:rPr>
              <a:t>Rule of 3 Content — </a:t>
            </a:r>
            <a:r>
              <a:rPr sz="1800">
                <a:solidFill>
                  <a:srgbClr val="F5F7FA"/>
                </a:solidFill>
              </a:rPr>
              <a:t>Are you sticking to roughly 3 main concepts per slide?</a:t>
            </a:r>
          </a:p>
          <a:p>
            <a:pPr>
              <a:spcAft>
                <a:spcPts val="1600"/>
              </a:spcAft>
            </a:pPr>
            <a:r>
              <a:rPr sz="2000" b="1">
                <a:solidFill>
                  <a:srgbClr val="EB5E28"/>
                </a:solidFill>
              </a:rPr>
              <a:t>✔  </a:t>
            </a:r>
            <a:r>
              <a:rPr sz="1800" b="1">
                <a:solidFill>
                  <a:srgbClr val="FFFFFF"/>
                </a:solidFill>
              </a:rPr>
              <a:t>Grid Checked — </a:t>
            </a:r>
            <a:r>
              <a:rPr sz="1800">
                <a:solidFill>
                  <a:srgbClr val="F5F7FA"/>
                </a:solidFill>
              </a:rPr>
              <a:t>Did you turn on PowerPoint gridlines to verify alignments?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460</Words>
  <Application>Microsoft Office PowerPoint</Application>
  <PresentationFormat>Widescreen</PresentationFormat>
  <Paragraphs>36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Christopher Janzen</dc:creator>
  <cp:keywords/>
  <dc:description>generated using python-pptx</dc:description>
  <cp:lastModifiedBy>Christopher Janzen</cp:lastModifiedBy>
  <cp:revision>2</cp:revision>
  <dcterms:created xsi:type="dcterms:W3CDTF">2013-01-27T09:14:16Z</dcterms:created>
  <dcterms:modified xsi:type="dcterms:W3CDTF">2026-10-20T19:20:38Z</dcterms:modified>
  <cp:category/>
</cp:coreProperties>
</file>