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2860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Master the Prompt: AI Research Secrets</a:t>
            </a:r>
          </a:p>
          <a:p>
            <a:pPr>
              <a:spcBef>
                <a:spcPts val="1200"/>
              </a:spcBef>
              <a:defRPr sz="2200">
                <a:solidFill>
                  <a:srgbClr val="8892B0"/>
                </a:solidFill>
                <a:latin typeface="Arial"/>
              </a:defRPr>
            </a:pPr>
            <a:r>
              <a:t>Using the 5Ws &amp; H Method + CER Framework for Genetics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The Core Framework: CER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728655" cy="411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Claim (C):</a:t>
            </a:r>
            <a:r>
              <a:rPr sz="2000">
                <a:solidFill>
                  <a:srgbClr val="FFFFFF"/>
                </a:solidFill>
                <a:latin typeface="Arial"/>
              </a:rPr>
              <a:t> A clear, direct statement or answer to a scientific question.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Evidence (E):</a:t>
            </a:r>
            <a:r>
              <a:rPr sz="2000">
                <a:solidFill>
                  <a:srgbClr val="FFFFFF"/>
                </a:solidFill>
                <a:latin typeface="Arial"/>
              </a:rPr>
              <a:t> Scientific data, trial numbers, facts, and observations that support your claim.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Reasoning (R):</a:t>
            </a:r>
            <a:r>
              <a:rPr sz="2000">
                <a:solidFill>
                  <a:srgbClr val="FFFFFF"/>
                </a:solidFill>
                <a:latin typeface="Arial"/>
              </a:rPr>
              <a:t> The logical bridge. It explains *why* and *how* the evidence scientifically leads to your claim.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Our Goal:</a:t>
            </a:r>
            <a:r>
              <a:rPr sz="2000">
                <a:solidFill>
                  <a:srgbClr val="FFFFFF"/>
                </a:solidFill>
                <a:latin typeface="Arial"/>
              </a:rPr>
              <a:t> Use AI to help pull out deep empirical evidence and double-check our logical reasoning loops.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Defining 'Reasoning' with Genetics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728655" cy="411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Question:</a:t>
            </a:r>
            <a:r>
              <a:rPr sz="2000">
                <a:solidFill>
                  <a:srgbClr val="FFFFFF"/>
                </a:solidFill>
                <a:latin typeface="Arial"/>
              </a:rPr>
              <a:t> Does CRISPR-Cas9 successfully treat sickle cell anemia?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Claim (C):</a:t>
            </a:r>
            <a:r>
              <a:rPr sz="2000">
                <a:solidFill>
                  <a:srgbClr val="FFFFFF"/>
                </a:solidFill>
                <a:latin typeface="Arial"/>
              </a:rPr>
              <a:t> Yes, CRISPR-Cas9 gene editing successfully treats sickle cell anemia in human patients.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Evidence (E):</a:t>
            </a:r>
            <a:r>
              <a:rPr sz="2000">
                <a:solidFill>
                  <a:srgbClr val="FFFFFF"/>
                </a:solidFill>
                <a:latin typeface="Arial"/>
              </a:rPr>
              <a:t> Clinical trials show patient fetal hemoglobin (HbF) levels rose 40%, and sickled cells fell below 5%.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Reasoning (R):</a:t>
            </a:r>
            <a:r>
              <a:rPr sz="2000">
                <a:solidFill>
                  <a:srgbClr val="FFFFFF"/>
                </a:solidFill>
                <a:latin typeface="Arial"/>
              </a:rPr>
              <a:t> CRISPR disables the BCL11A genetic switch, forcing the body to restart fetal hemoglobin production. Since fetal hemoglobin functions perfectly and lacks adult mutations, it prevents rigid sickle-cell polymers from building up—directly explaining the drop in sickled cells.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The Problem with Lazy Prompts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728655" cy="411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Lazy Prompt:</a:t>
            </a:r>
            <a:r>
              <a:rPr sz="2000">
                <a:solidFill>
                  <a:srgbClr val="FFFFFF"/>
                </a:solidFill>
                <a:latin typeface="Arial"/>
              </a:rPr>
              <a:t> 'Tell me about CRISPR.'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AI's Reaction:</a:t>
            </a:r>
            <a:r>
              <a:rPr sz="2000">
                <a:solidFill>
                  <a:srgbClr val="FFFFFF"/>
                </a:solidFill>
                <a:latin typeface="Arial"/>
              </a:rPr>
              <a:t> It doesn't know your grade level, your assignment goals, or how complex to make it.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Result:</a:t>
            </a:r>
            <a:r>
              <a:rPr sz="2000">
                <a:solidFill>
                  <a:srgbClr val="FFFFFF"/>
                </a:solidFill>
                <a:latin typeface="Arial"/>
              </a:rPr>
              <a:t> A mountain of confusing, university-level medical jargon that doesn't isolate evidence or help your CER structure.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Rule:</a:t>
            </a:r>
            <a:r>
              <a:rPr sz="2000">
                <a:solidFill>
                  <a:srgbClr val="FFFFFF"/>
                </a:solidFill>
                <a:latin typeface="Arial"/>
              </a:rPr>
              <a:t> Garbage In = Garbage Out. Vague prompts create vague, useless copy-pastes.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The Secret Weapon: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728655" cy="411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What is Context?</a:t>
            </a:r>
            <a:r>
              <a:rPr sz="2000">
                <a:solidFill>
                  <a:srgbClr val="FFFFFF"/>
                </a:solidFill>
                <a:latin typeface="Arial"/>
              </a:rPr>
              <a:t> Context is the background scaffolding that gives a situation clear, bounded meaning.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Reality:</a:t>
            </a:r>
            <a:r>
              <a:rPr sz="2000">
                <a:solidFill>
                  <a:srgbClr val="FFFFFF"/>
                </a:solidFill>
                <a:latin typeface="Arial"/>
              </a:rPr>
              <a:t> AI doesn’t know what your teacher expects. Think of AI as a brilliant research assistant with temporary amnesia.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Fix:</a:t>
            </a:r>
            <a:r>
              <a:rPr sz="2000">
                <a:solidFill>
                  <a:srgbClr val="FFFFFF"/>
                </a:solidFill>
                <a:latin typeface="Arial"/>
              </a:rPr>
              <a:t> Every time you open a new chat window, you must build its environment before asking deep science questions.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The Formula:</a:t>
            </a:r>
            <a:r>
              <a:rPr sz="2000">
                <a:solidFill>
                  <a:srgbClr val="FFFFFF"/>
                </a:solidFill>
                <a:latin typeface="Arial"/>
              </a:rPr>
              <a:t> Better Context Boundary = </a:t>
            </a:r>
            <a:r>
              <a:rPr sz="2000" b="1">
                <a:solidFill>
                  <a:srgbClr val="00B4D8"/>
                </a:solidFill>
                <a:latin typeface="Arial"/>
              </a:rPr>
              <a:t>Targeted Evidence &amp; Structured Reasoning</a:t>
            </a:r>
            <a:r>
              <a:rPr sz="200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The '5Ws &amp; H' Method for Genetics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2011680"/>
          <a:ext cx="10728655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2926080"/>
                <a:gridCol w="6430975"/>
              </a:tblGrid>
              <a:tr h="587828"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Element</a:t>
                      </a:r>
                    </a:p>
                  </a:txBody>
                  <a:tcPr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What it Tells the AI</a:t>
                      </a:r>
                    </a:p>
                  </a:txBody>
                  <a:tcPr>
                    <a:solidFill>
                      <a:srgbClr val="00B4D8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  <a:latin typeface="Arial"/>
                        </a:defRPr>
                      </a:pPr>
                      <a:r>
                        <a:t>Example for Genetics Class (CER Target)</a:t>
                      </a:r>
                    </a:p>
                  </a:txBody>
                  <a:tcPr>
                    <a:solidFill>
                      <a:srgbClr val="00B4D8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Who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persona / specialized role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Act as a 10th-grade Biology Teacher...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What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explicit topic or core mechanism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...explain how CRISPR gene-editing fixes cell structures...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Where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biological or clinical boundaries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...focusing exclusively on its application in human medicine...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When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historical timeline/milestones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...highlighting major clinical breakthroughs from the last 5 years...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587828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Why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framework purpose of the data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...so I can isolate empirical Evidence to support my thesis claim...</a:t>
                      </a:r>
                    </a:p>
                  </a:txBody>
                  <a:tcPr>
                    <a:solidFill>
                      <a:srgbClr val="F5F7FA"/>
                    </a:solidFill>
                  </a:tcPr>
                </a:tc>
              </a:tr>
              <a:tr h="587832"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How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The format, layout, and constraints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 sz="12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Provide a clear, 3-paragraph breakdown formatted using explicit CER logic.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Anatomy of a Pro Prompt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728655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• Copy and paste this full, nested context prompt to establish your boundaries immediately: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377440"/>
            <a:ext cx="10728655" cy="3200400"/>
          </a:xfrm>
          <a:prstGeom prst="rect">
            <a:avLst/>
          </a:prstGeom>
          <a:solidFill>
            <a:srgbClr val="112240"/>
          </a:solidFill>
          <a:ln w="19050">
            <a:solidFill>
              <a:srgbClr val="00B4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>
                <a:solidFill>
                  <a:srgbClr val="FFFFFF"/>
                </a:solidFill>
                <a:latin typeface="Courier New"/>
              </a:defRPr>
            </a:pPr>
            <a:r>
              <a:t>"Act as a [WHO: 10th-grade Biology Teacher]. Explain [WHAT: how CRISPR works] in [WHERE: human medicine] specifically looking at [WHEN: recent breakthroughs from the last 5 years]. I need this [WHY: to find empirical data and facts to construct a solid Claim and Evidence statement]. Please provide [HOW: a 3-paragraph summary in plain terms, separating your facts clearly so I can build my own Reasoning section]."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Handling Sources: Build a Scouting Table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728655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• Don't click source links blindly. Prompt the AI to build a structured source matrix table first: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377440"/>
            <a:ext cx="10728655" cy="3200400"/>
          </a:xfrm>
          <a:prstGeom prst="rect">
            <a:avLst/>
          </a:prstGeom>
          <a:solidFill>
            <a:srgbClr val="112240"/>
          </a:solidFill>
          <a:ln w="19050">
            <a:solidFill>
              <a:srgbClr val="00B4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>
                <a:solidFill>
                  <a:srgbClr val="FFFFFF"/>
                </a:solidFill>
                <a:latin typeface="Courier New"/>
              </a:defRPr>
            </a:pPr>
            <a:r>
              <a:t>"I have 5 articles on sickle cell gene therapy [Insert Links]. Act as an expert research assistant. Organize these sources into a structured markdown table. Sort them by clinical/scientific impact (highest to lowest). Include specific columns for: Article Title, The Core Scientific Claim, The Empirical Evidence Data Points, and Reading Priority (1 to 5)."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Meta-Research: Audit Your Reasoning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728655" cy="5486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t>• Turn the AI into a strict logic coach. Ask it to look back at your argument structure and check your science reasoning:</a:t>
            </a:r>
          </a:p>
        </p:txBody>
      </p:sp>
      <p:sp>
        <p:nvSpPr>
          <p:cNvPr id="4" name="Rectangle 3"/>
          <p:cNvSpPr/>
          <p:nvPr/>
        </p:nvSpPr>
        <p:spPr>
          <a:xfrm>
            <a:off x="731520" y="2377440"/>
            <a:ext cx="10728655" cy="3840480"/>
          </a:xfrm>
          <a:prstGeom prst="rect">
            <a:avLst/>
          </a:prstGeom>
          <a:solidFill>
            <a:srgbClr val="112240"/>
          </a:solidFill>
          <a:ln w="19050">
            <a:solidFill>
              <a:srgbClr val="00B4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274320" rIns="274320" bIns="274320"/>
          <a:lstStyle/>
          <a:p>
            <a:pPr algn="ctr">
              <a:defRPr sz="1600">
                <a:solidFill>
                  <a:srgbClr val="FFFFFF"/>
                </a:solidFill>
                <a:latin typeface="Courier New"/>
              </a:defRPr>
            </a:pPr>
            <a:r>
              <a:t>"Review our complete conversation history about genetic engineering. Act as a [WHO: Critical University Biology Professor]. Provide a strict, bulleted critique of my work answering: </a:t>
            </a:r>
            <a:br/>
            <a:r>
              <a:t>1. What massive biological or ethical perspectives have I completely forgotten to ask about?</a:t>
            </a:r>
            <a:br/>
            <a:r>
              <a:t>2. Where are the logical holes or unbacked jumps in my current Reasoning section?</a:t>
            </a:r>
            <a:br/>
            <a:r>
              <a:t>3. What is one tough scientific counter-argument my teacher might raise that I am currently unprepared to defend?"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A192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914400"/>
            <a:ext cx="10728655" cy="13716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00B4D8"/>
                </a:solidFill>
                <a:latin typeface="Arial"/>
              </a:defRPr>
            </a:pPr>
            <a:r>
              <a:t>Your Gen-AI CER Research Rules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286000"/>
            <a:ext cx="10728655" cy="41148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Context is King:</a:t>
            </a:r>
            <a:r>
              <a:rPr sz="2000">
                <a:solidFill>
                  <a:srgbClr val="FFFFFF"/>
                </a:solidFill>
                <a:latin typeface="Arial"/>
              </a:rPr>
              <a:t> Always deploy the </a:t>
            </a:r>
            <a:r>
              <a:rPr sz="2000" b="1">
                <a:solidFill>
                  <a:srgbClr val="00B4D8"/>
                </a:solidFill>
                <a:latin typeface="Arial"/>
              </a:rPr>
              <a:t>5Ws &amp; H</a:t>
            </a:r>
            <a:r>
              <a:rPr sz="2000">
                <a:solidFill>
                  <a:srgbClr val="FFFFFF"/>
                </a:solidFill>
                <a:latin typeface="Arial"/>
              </a:rPr>
              <a:t> method before launching a topic search.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Isolate the Pieces:</a:t>
            </a:r>
            <a:r>
              <a:rPr sz="2000">
                <a:solidFill>
                  <a:srgbClr val="FFFFFF"/>
                </a:solidFill>
                <a:latin typeface="Arial"/>
              </a:rPr>
              <a:t> Force AI to layout clean data parameters so you can isolate raw </a:t>
            </a:r>
            <a:r>
              <a:rPr sz="2000" b="1">
                <a:solidFill>
                  <a:srgbClr val="00B4D8"/>
                </a:solidFill>
                <a:latin typeface="Arial"/>
              </a:rPr>
              <a:t>Evidence</a:t>
            </a:r>
            <a:r>
              <a:rPr sz="2000">
                <a:solidFill>
                  <a:srgbClr val="FFFFFF"/>
                </a:solidFill>
                <a:latin typeface="Arial"/>
              </a:rPr>
              <a:t> from interpretative logic.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Be Meta:</a:t>
            </a:r>
            <a:r>
              <a:rPr sz="2000">
                <a:solidFill>
                  <a:srgbClr val="FFFFFF"/>
                </a:solidFill>
                <a:latin typeface="Arial"/>
              </a:rPr>
              <a:t> Execute an </a:t>
            </a:r>
            <a:r>
              <a:rPr sz="2000" b="1">
                <a:solidFill>
                  <a:srgbClr val="00B4D8"/>
                </a:solidFill>
                <a:latin typeface="Arial"/>
              </a:rPr>
              <a:t>AI logic audit</a:t>
            </a:r>
            <a:r>
              <a:rPr sz="2000">
                <a:solidFill>
                  <a:srgbClr val="FFFFFF"/>
                </a:solidFill>
                <a:latin typeface="Arial"/>
              </a:rPr>
              <a:t> right before drafting your final paragraphs to capture your blind spots early.</a:t>
            </a:r>
          </a:p>
          <a:p>
            <a:pPr>
              <a:spcAft>
                <a:spcPts val="1200"/>
              </a:spcAft>
              <a:defRPr sz="2000">
                <a:solidFill>
                  <a:srgbClr val="FFFFFF"/>
                </a:solidFill>
                <a:latin typeface="Arial"/>
              </a:defRPr>
            </a:pPr>
            <a:r>
              <a:rPr sz="2000">
                <a:solidFill>
                  <a:srgbClr val="FFFFFF"/>
                </a:solidFill>
                <a:latin typeface="Arial"/>
              </a:rPr>
              <a:t>• </a:t>
            </a:r>
            <a:r>
              <a:rPr sz="2000" b="1">
                <a:solidFill>
                  <a:srgbClr val="00B4D8"/>
                </a:solidFill>
                <a:latin typeface="Arial"/>
              </a:rPr>
              <a:t>Protect Academic Integrity:</a:t>
            </a:r>
            <a:r>
              <a:rPr sz="2000">
                <a:solidFill>
                  <a:srgbClr val="FFFFFF"/>
                </a:solidFill>
                <a:latin typeface="Arial"/>
              </a:rPr>
              <a:t> AI is your architectural blueprint coach. The text, synthesis, and final evaluations must be </a:t>
            </a:r>
            <a:r>
              <a:rPr sz="2000" b="1">
                <a:solidFill>
                  <a:srgbClr val="00B4D8"/>
                </a:solidFill>
                <a:latin typeface="Arial"/>
              </a:rPr>
              <a:t>100% written by you</a:t>
            </a:r>
            <a:r>
              <a:rPr sz="2000">
                <a:solidFill>
                  <a:srgbClr val="FFFFFF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